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97" r:id="rId5"/>
    <p:sldId id="288" r:id="rId6"/>
    <p:sldId id="283" r:id="rId7"/>
    <p:sldId id="284" r:id="rId8"/>
    <p:sldId id="287" r:id="rId9"/>
    <p:sldId id="269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290" r:id="rId26"/>
    <p:sldId id="291" r:id="rId27"/>
    <p:sldId id="292" r:id="rId28"/>
    <p:sldId id="295" r:id="rId29"/>
    <p:sldId id="293" r:id="rId30"/>
    <p:sldId id="294" r:id="rId31"/>
    <p:sldId id="296" r:id="rId32"/>
    <p:sldId id="336" r:id="rId33"/>
    <p:sldId id="303" r:id="rId34"/>
    <p:sldId id="337" r:id="rId35"/>
    <p:sldId id="298" r:id="rId36"/>
    <p:sldId id="299" r:id="rId37"/>
    <p:sldId id="307" r:id="rId38"/>
    <p:sldId id="309" r:id="rId39"/>
    <p:sldId id="304" r:id="rId40"/>
    <p:sldId id="305" r:id="rId41"/>
    <p:sldId id="306" r:id="rId42"/>
    <p:sldId id="308" r:id="rId43"/>
    <p:sldId id="338" r:id="rId44"/>
    <p:sldId id="339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6852"/>
    <a:srgbClr val="5379CB"/>
    <a:srgbClr val="BCD2FF"/>
    <a:srgbClr val="88A5E6"/>
    <a:srgbClr val="6E8FD9"/>
    <a:srgbClr val="0050B0"/>
    <a:srgbClr val="006CEE"/>
    <a:srgbClr val="037A9B"/>
    <a:srgbClr val="03A1CE"/>
    <a:srgbClr val="025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1632C-F5A5-483F-A691-60BF20ED400F}" v="37" dt="2022-03-22T12:40:46.483"/>
    <p1510:client id="{4062FEFF-761B-4FFC-A3F8-40B6F4DB4AB1}" v="336" dt="2022-03-22T13:01:16.442"/>
    <p1510:client id="{6066FAAB-A55B-43D7-B462-2A1330CA3F34}" v="60" dt="2022-03-22T14:39:07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792" autoAdjust="0"/>
  </p:normalViewPr>
  <p:slideViewPr>
    <p:cSldViewPr snapToGrid="0" snapToObjects="1">
      <p:cViewPr varScale="1">
        <p:scale>
          <a:sx n="113" d="100"/>
          <a:sy n="113" d="100"/>
        </p:scale>
        <p:origin x="571" y="9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C6118-4A1A-3C4F-B5C0-9DBF0BEF1F9A}" type="datetimeFigureOut">
              <a:t>22.3.2022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049C7-2D4A-054E-BF50-6DCFE38399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93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75245-AD49-7C4E-847D-9291E6A765BA}" type="datetimeFigureOut">
              <a:t>22.3.2022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2A0B0-3433-1944-9177-5AFCADC644A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97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0087FB1-9648-4882-979E-EC6430964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11CC379-0C26-4E87-9EF2-BADB9308A3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808D4F6-36C3-4FF0-A5B5-32ED1162C186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06905D-1D8A-45BF-9281-0BB8E67BC5AA}" type="slidenum">
              <a:t>17</a:t>
            </a:fld>
            <a:endParaRPr lang="fi-F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A675216-4379-4744-A2AB-5E164861E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77C5A968-C226-4001-BA40-30A3915412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AFEAC8-2581-459E-BC67-ED15DDDBE270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0F9EB8-1969-4608-ABEB-7319AF18DB78}" type="slidenum">
              <a:t>20</a:t>
            </a:fld>
            <a:endParaRPr lang="fi-F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6F199A7-B6A9-430E-8CF9-F6C18B4D1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C3D984C0-A325-4AFC-9470-7BECD331119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67B5C36-9370-4A7A-9AB0-99FE20C2279E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A4F77F-540A-42C2-B71D-67E5AB7BF9A6}" type="slidenum">
              <a:t>21</a:t>
            </a:fld>
            <a:endParaRPr lang="fi-FI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dia 1 sininen taus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387350" y="362719"/>
            <a:ext cx="7512050" cy="20999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i-FI" dirty="0"/>
              <a:t>Lisää tähän esityksen pääotsikko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387350" y="2886074"/>
            <a:ext cx="7512050" cy="63027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dirty="0"/>
              <a:t>Voit halutessasi lisätä tähän lyhyen alaotsikon, päivämäärän tai nimesi.</a:t>
            </a:r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7350" y="2754312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sältödia, kiito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387350" y="370153"/>
            <a:ext cx="7512050" cy="17697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i-FI" dirty="0"/>
              <a:t>Lisää tähän kiitos-dian 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387350" y="2632074"/>
            <a:ext cx="5391150" cy="98742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+358 00 000 0000</a:t>
            </a:r>
            <a:br>
              <a:rPr lang="en-US" dirty="0"/>
            </a:br>
            <a:r>
              <a:rPr lang="en-US" dirty="0"/>
              <a:t>etunimi.sukunimi@lahti.fi</a:t>
            </a:r>
            <a:endParaRPr lang="fi-FI" dirty="0"/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7350" y="2500312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3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sältödia, kiitos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685800" y="364069"/>
            <a:ext cx="7772400" cy="1674018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i-FI" dirty="0"/>
              <a:t>Lisää tähän kiitos-dian 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685800" y="2843743"/>
            <a:ext cx="7772400" cy="106785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+358 00 000 0000</a:t>
            </a:r>
            <a:br>
              <a:rPr lang="fi-FI" dirty="0"/>
            </a:br>
            <a:r>
              <a:rPr lang="fi-FI" dirty="0"/>
              <a:t>etunimi.sukunimi@lahti.fi</a:t>
            </a:r>
            <a:endParaRPr lang="en-US" dirty="0"/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996267" y="2387601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Lahti-logo" descr="Lahden kaupungin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33" y="4615127"/>
            <a:ext cx="859368" cy="1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79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isältödia: otsikko, teksti, kuva tai muu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42559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dia 2 vihreä taus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387350" y="370153"/>
            <a:ext cx="7512050" cy="20999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 dirty="0"/>
              <a:t>Lisää tähän esityksen pääotsikko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387350" y="2886074"/>
            <a:ext cx="7512050" cy="637709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Voit halutessasi lisätä tähän lyhyen alaotsikon, päivämäärän tai nimesi.</a:t>
            </a:r>
            <a:endParaRPr lang="en-US" dirty="0"/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7350" y="2754312"/>
            <a:ext cx="115993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4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dia 3 taustakuvall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221456" y="3200400"/>
            <a:ext cx="6560344" cy="1613209"/>
          </a:xfrm>
          <a:noFill/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Vaihda esitykseen sopiva kuva, lisää lyhyt otsikko ja vaihda tekstilaatikon taustaväri</a:t>
            </a:r>
            <a:endParaRPr lang="en-US" dirty="0"/>
          </a:p>
        </p:txBody>
      </p:sp>
      <p:pic>
        <p:nvPicPr>
          <p:cNvPr id="9" name="Lahti-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5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dia: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sisältö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000"/>
              </a:lnSpc>
              <a:spcBef>
                <a:spcPts val="600"/>
              </a:spcBef>
              <a:defRPr/>
            </a:lvl1pPr>
            <a:lvl2pPr>
              <a:lnSpc>
                <a:spcPts val="2000"/>
              </a:lnSpc>
              <a:spcBef>
                <a:spcPts val="600"/>
              </a:spcBef>
              <a:defRPr/>
            </a:lvl2pPr>
            <a:lvl3pPr>
              <a:lnSpc>
                <a:spcPts val="2000"/>
              </a:lnSpc>
              <a:spcBef>
                <a:spcPts val="600"/>
              </a:spcBef>
              <a:defRPr/>
            </a:lvl3pPr>
            <a:lvl4pPr>
              <a:lnSpc>
                <a:spcPts val="2000"/>
              </a:lnSpc>
              <a:spcBef>
                <a:spcPts val="600"/>
              </a:spcBef>
              <a:defRPr/>
            </a:lvl4pPr>
            <a:lvl5pPr>
              <a:lnSpc>
                <a:spcPts val="2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2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5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24AEA2B-0F5F-4D49-A785-2270B809D22F}" type="datetime2">
              <a:t>tiistai 22. maaliskuu 2022</a:t>
            </a:fld>
            <a:endParaRPr lang="en-US"/>
          </a:p>
        </p:txBody>
      </p:sp>
      <p:sp>
        <p:nvSpPr>
          <p:cNvPr id="6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9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0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: otsikko, alaotsikko,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8" name="Dian alaotsikko"/>
          <p:cNvSpPr>
            <a:spLocks noGrp="1"/>
          </p:cNvSpPr>
          <p:nvPr>
            <p:ph type="body" idx="13" hasCustomPrompt="1"/>
          </p:nvPr>
        </p:nvSpPr>
        <p:spPr>
          <a:xfrm>
            <a:off x="457200" y="1063229"/>
            <a:ext cx="8229600" cy="479822"/>
          </a:xfrm>
        </p:spPr>
        <p:txBody>
          <a:bodyPr anchor="ctr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fi-FI" sz="20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halutessasi tähän alaotsikko</a:t>
            </a:r>
          </a:p>
        </p:txBody>
      </p:sp>
      <p:sp>
        <p:nvSpPr>
          <p:cNvPr id="3" name="Dian sisältö"/>
          <p:cNvSpPr>
            <a:spLocks noGrp="1"/>
          </p:cNvSpPr>
          <p:nvPr>
            <p:ph idx="1"/>
          </p:nvPr>
        </p:nvSpPr>
        <p:spPr>
          <a:xfrm>
            <a:off x="457200" y="1543052"/>
            <a:ext cx="8229600" cy="285114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2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1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D8BB75C2-7174-E242-8C5D-379E191BCA17}" type="datetime2">
              <a:t>tiistai 22. maaliskuu 2022</a:t>
            </a:fld>
            <a:endParaRPr lang="en-US" dirty="0"/>
          </a:p>
        </p:txBody>
      </p:sp>
      <p:sp>
        <p:nvSpPr>
          <p:cNvPr id="13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 dirty="0"/>
          </a:p>
        </p:txBody>
      </p:sp>
      <p:pic>
        <p:nvPicPr>
          <p:cNvPr id="15" name="Lahti-logo" descr="Lahti-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isältödia: lyhyt teksti ja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733424"/>
          </a:xfrm>
        </p:spPr>
        <p:txBody>
          <a:bodyPr anchor="t">
            <a:normAutofit/>
          </a:bodyPr>
          <a:lstStyle>
            <a:lvl1pPr algn="l">
              <a:defRPr sz="2400" b="1" cap="none"/>
            </a:lvl1pPr>
          </a:lstStyle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lyhyt teksti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Kuvituskoriste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2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8D414C9A-7D79-7B4F-ABDC-4ACFB2C5E648}" type="datetime2">
              <a:t>tiistai 22. maaliskuu 2022</a:t>
            </a:fld>
            <a:endParaRPr lang="en-US"/>
          </a:p>
        </p:txBody>
      </p:sp>
      <p:sp>
        <p:nvSpPr>
          <p:cNvPr id="13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5" name="Lahti-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sältödia: otsikko,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sisältö, palsta 1"/>
          <p:cNvSpPr>
            <a:spLocks noGrp="1"/>
          </p:cNvSpPr>
          <p:nvPr>
            <p:ph sz="half" idx="1"/>
          </p:nvPr>
        </p:nvSpPr>
        <p:spPr>
          <a:xfrm>
            <a:off x="457200" y="1063229"/>
            <a:ext cx="4038600" cy="3187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ian sisältö, palsta 2"/>
          <p:cNvSpPr>
            <a:spLocks noGrp="1"/>
          </p:cNvSpPr>
          <p:nvPr>
            <p:ph sz="half" idx="2"/>
          </p:nvPr>
        </p:nvSpPr>
        <p:spPr>
          <a:xfrm>
            <a:off x="4648200" y="1063229"/>
            <a:ext cx="4038600" cy="3187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0" name="Kuvituskoriste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3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473B9F7-4966-954E-BA4C-C9A62776F22E}" type="datetime2">
              <a:t>tiistai 22. maaliskuu 2022</a:t>
            </a:fld>
            <a:endParaRPr lang="en-US"/>
          </a:p>
        </p:txBody>
      </p:sp>
      <p:sp>
        <p:nvSpPr>
          <p:cNvPr id="14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6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isältödia: otsikko, kaksi sisältökohdetta 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alaotsikko, palsta 1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fi-FI" sz="20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halutessasi tähän alaotsikko</a:t>
            </a:r>
          </a:p>
        </p:txBody>
      </p:sp>
      <p:sp>
        <p:nvSpPr>
          <p:cNvPr id="4" name="Dian sisältö, palsta 1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7291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ian alaotsikko, palsta 2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lang="fi-FI" sz="20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0"/>
              </a:spcBef>
              <a:buFont typeface="Arial"/>
              <a:buNone/>
            </a:pPr>
            <a:r>
              <a:rPr lang="fi-FI" dirty="0"/>
              <a:t>Lisää halutessasi tähän alaotsikko</a:t>
            </a:r>
          </a:p>
        </p:txBody>
      </p:sp>
      <p:sp>
        <p:nvSpPr>
          <p:cNvPr id="6" name="Dian sisältö, palsta 2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7291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2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5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5FF68F3A-B148-4B45-A5C9-6FA8A0DB314B}" type="datetime2">
              <a:t>tiistai 22. maaliskuu 2022</a:t>
            </a:fld>
            <a:endParaRPr lang="en-US"/>
          </a:p>
        </p:txBody>
      </p:sp>
      <p:sp>
        <p:nvSpPr>
          <p:cNvPr id="16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5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isältödia: otsikko, teksti, kuva tai muu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dirty="0"/>
              <a:t>Lisää tähän otsikko</a:t>
            </a:r>
            <a:endParaRPr lang="en-US" dirty="0"/>
          </a:p>
        </p:txBody>
      </p:sp>
      <p:sp>
        <p:nvSpPr>
          <p:cNvPr id="4" name="Dian teksti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25014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ian muu sisältö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12167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0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3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F2809280-AAAF-FC43-8DF7-61855E5F692B}" type="datetime2">
              <a:t>tiistai 22. maaliskuu 2022</a:t>
            </a:fld>
            <a:endParaRPr lang="en-US"/>
          </a:p>
        </p:txBody>
      </p:sp>
      <p:sp>
        <p:nvSpPr>
          <p:cNvPr id="14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6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5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sisältö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194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Alatunniste"/>
          <p:cNvSpPr>
            <a:spLocks noGrp="1"/>
          </p:cNvSpPr>
          <p:nvPr>
            <p:ph type="ftr" sz="quarter" idx="3"/>
          </p:nvPr>
        </p:nvSpPr>
        <p:spPr>
          <a:xfrm>
            <a:off x="457200" y="4705088"/>
            <a:ext cx="12022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äivämäärä"/>
          <p:cNvSpPr>
            <a:spLocks noGrp="1"/>
          </p:cNvSpPr>
          <p:nvPr>
            <p:ph type="dt" sz="half" idx="2"/>
          </p:nvPr>
        </p:nvSpPr>
        <p:spPr>
          <a:xfrm>
            <a:off x="1748366" y="4705088"/>
            <a:ext cx="26035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015DEEE-4AB8-9C48-ABD5-1DBD717E141D}" type="datetime2">
              <a:rPr lang="fi-FI" smtClean="0"/>
              <a:pPr/>
              <a:t>tiistai 22. maaliskuu 2022</a:t>
            </a:fld>
            <a:endParaRPr lang="en-US" dirty="0"/>
          </a:p>
        </p:txBody>
      </p:sp>
      <p:sp>
        <p:nvSpPr>
          <p:cNvPr id="6" name="Dian numero"/>
          <p:cNvSpPr>
            <a:spLocks noGrp="1"/>
          </p:cNvSpPr>
          <p:nvPr>
            <p:ph type="sldNum" sz="quarter" idx="4"/>
          </p:nvPr>
        </p:nvSpPr>
        <p:spPr>
          <a:xfrm>
            <a:off x="6644216" y="4705088"/>
            <a:ext cx="8720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3F9C575-CF5A-5B47-9AEE-34308199C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5" r:id="rId3"/>
    <p:sldLayoutId id="2147483650" r:id="rId4"/>
    <p:sldLayoutId id="2147483670" r:id="rId5"/>
    <p:sldLayoutId id="2147483651" r:id="rId6"/>
    <p:sldLayoutId id="2147483652" r:id="rId7"/>
    <p:sldLayoutId id="2147483653" r:id="rId8"/>
    <p:sldLayoutId id="2147483656" r:id="rId9"/>
    <p:sldLayoutId id="2147483671" r:id="rId10"/>
    <p:sldLayoutId id="2147483664" r:id="rId11"/>
    <p:sldLayoutId id="2147483672" r:id="rId12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kirjaamo@lahti.fi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E2C5E2-7F4B-4AA9-9C1E-4F9F918A40EF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fi-FI"/>
              <a:t>Pippo-Kujalan ympäristö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30A831B-0E64-43D3-A038-D699EC7AF26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fi-FI"/>
              <a:t>Yleisötilaisuus 22.3.2022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6">
            <a:extLst>
              <a:ext uri="{FF2B5EF4-FFF2-40B4-BE49-F238E27FC236}">
                <a16:creationId xmlns:a16="http://schemas.microsoft.com/office/drawing/2014/main" id="{EFE18AE1-B68E-43CC-88AE-FC4DA72C1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894" y="3265382"/>
            <a:ext cx="2708745" cy="18031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Kuva 4">
            <a:extLst>
              <a:ext uri="{FF2B5EF4-FFF2-40B4-BE49-F238E27FC236}">
                <a16:creationId xmlns:a16="http://schemas.microsoft.com/office/drawing/2014/main" id="{913082C7-FD7E-43FE-BB4B-D1C83B65A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95" y="2382233"/>
            <a:ext cx="2555473" cy="18268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Kuva 2">
            <a:extLst>
              <a:ext uri="{FF2B5EF4-FFF2-40B4-BE49-F238E27FC236}">
                <a16:creationId xmlns:a16="http://schemas.microsoft.com/office/drawing/2014/main" id="{62FB2170-2668-4585-8FA9-1DA15E6FC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256" y="1690100"/>
            <a:ext cx="2686927" cy="176075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091468E7-3841-4B77-966B-4841AFC198D9}"/>
              </a:ext>
            </a:extLst>
          </p:cNvPr>
          <p:cNvSpPr txBox="1"/>
          <p:nvPr/>
        </p:nvSpPr>
        <p:spPr>
          <a:xfrm>
            <a:off x="4494280" y="2039452"/>
            <a:ext cx="1739179" cy="4329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0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Yleiskaava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EEAA5C8-F94E-45EA-B175-430A96EA2D4B}"/>
              </a:ext>
            </a:extLst>
          </p:cNvPr>
          <p:cNvSpPr txBox="1"/>
          <p:nvPr/>
        </p:nvSpPr>
        <p:spPr>
          <a:xfrm>
            <a:off x="571591" y="244080"/>
            <a:ext cx="8229600" cy="85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0050B0"/>
                </a:solidFill>
                <a:uFillTx/>
                <a:latin typeface="Franklin Gothic Medium"/>
              </a:rPr>
              <a:t>Kaavatasot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716F6F50-0786-4AE7-B613-1AA6C24A99BC}"/>
              </a:ext>
            </a:extLst>
          </p:cNvPr>
          <p:cNvSpPr txBox="1"/>
          <p:nvPr/>
        </p:nvSpPr>
        <p:spPr>
          <a:xfrm>
            <a:off x="6066198" y="2846485"/>
            <a:ext cx="1739179" cy="4329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0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(Kaavarunko)</a:t>
            </a:r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E66F9004-F3F1-4C8C-A733-4A086BEBE777}"/>
              </a:ext>
            </a:extLst>
          </p:cNvPr>
          <p:cNvSpPr txBox="1"/>
          <p:nvPr/>
        </p:nvSpPr>
        <p:spPr>
          <a:xfrm>
            <a:off x="7241907" y="3840707"/>
            <a:ext cx="1739179" cy="4329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0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Asemakaava</a:t>
            </a:r>
          </a:p>
        </p:txBody>
      </p:sp>
      <p:pic>
        <p:nvPicPr>
          <p:cNvPr id="9" name="Kuva 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47CDB2DB-605E-93DD-0EF8-6DACD9E72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10" y="848672"/>
            <a:ext cx="2366963" cy="180393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8C9011AC-1909-26FE-7B82-0AF15514921F}"/>
              </a:ext>
            </a:extLst>
          </p:cNvPr>
          <p:cNvSpPr txBox="1"/>
          <p:nvPr/>
        </p:nvSpPr>
        <p:spPr>
          <a:xfrm>
            <a:off x="3208405" y="1115526"/>
            <a:ext cx="2467841" cy="4329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000" dirty="0">
                <a:solidFill>
                  <a:srgbClr val="000000"/>
                </a:solidFill>
                <a:latin typeface="Franklin Gothic Book"/>
              </a:rPr>
              <a:t>Maakuntakaava</a:t>
            </a:r>
            <a:endParaRPr lang="fi-FI" sz="2000" b="0" i="0" u="none" strike="noStrike" kern="1200" cap="none" spc="0" baseline="0" dirty="0">
              <a:solidFill>
                <a:srgbClr val="000000"/>
              </a:solidFill>
              <a:uFillTx/>
              <a:latin typeface="Franklin Gothic Boo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A99AC36C-520D-44DA-A51E-4AA693022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383" y="0"/>
            <a:ext cx="10393189" cy="51434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kstiruutu 12">
            <a:extLst>
              <a:ext uri="{FF2B5EF4-FFF2-40B4-BE49-F238E27FC236}">
                <a16:creationId xmlns:a16="http://schemas.microsoft.com/office/drawing/2014/main" id="{8A09290A-EAAB-4268-A564-F39037000C47}"/>
              </a:ext>
            </a:extLst>
          </p:cNvPr>
          <p:cNvSpPr txBox="1"/>
          <p:nvPr/>
        </p:nvSpPr>
        <p:spPr>
          <a:xfrm>
            <a:off x="3128482" y="1774466"/>
            <a:ext cx="667338" cy="276999"/>
          </a:xfrm>
          <a:prstGeom prst="rect">
            <a:avLst/>
          </a:prstGeom>
          <a:solidFill>
            <a:srgbClr val="000000">
              <a:alpha val="50196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LOTILA</a:t>
            </a:r>
          </a:p>
        </p:txBody>
      </p:sp>
      <p:sp>
        <p:nvSpPr>
          <p:cNvPr id="4" name="Vapaamuotoinen: Muoto 4">
            <a:extLst>
              <a:ext uri="{FF2B5EF4-FFF2-40B4-BE49-F238E27FC236}">
                <a16:creationId xmlns:a16="http://schemas.microsoft.com/office/drawing/2014/main" id="{2FCA084B-761D-4C90-B05E-BBBC8A64EBE5}"/>
              </a:ext>
            </a:extLst>
          </p:cNvPr>
          <p:cNvSpPr/>
          <p:nvPr/>
        </p:nvSpPr>
        <p:spPr>
          <a:xfrm>
            <a:off x="3421629" y="1843549"/>
            <a:ext cx="1696065" cy="17181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696064"/>
              <a:gd name="f7" fmla="val 1718187"/>
              <a:gd name="f8" fmla="val 1629697"/>
              <a:gd name="f9" fmla="val 206477"/>
              <a:gd name="f10" fmla="val 1275736"/>
              <a:gd name="f11" fmla="val 405580"/>
              <a:gd name="f12" fmla="val 929149"/>
              <a:gd name="f13" fmla="val 663677"/>
              <a:gd name="f14" fmla="val 582562"/>
              <a:gd name="f15" fmla="val 855406"/>
              <a:gd name="f16" fmla="val 309717"/>
              <a:gd name="f17" fmla="val 1150374"/>
              <a:gd name="f18" fmla="val 1327355"/>
              <a:gd name="f19" fmla="val 147484"/>
              <a:gd name="f20" fmla="val 294968"/>
              <a:gd name="f21" fmla="val 1342103"/>
              <a:gd name="f22" fmla="val 479323"/>
              <a:gd name="f23" fmla="val 1430593"/>
              <a:gd name="f24" fmla="val 553065"/>
              <a:gd name="f25" fmla="val 1371600"/>
              <a:gd name="f26" fmla="val 626807"/>
              <a:gd name="f27" fmla="val 803787"/>
              <a:gd name="f28" fmla="val 1688690"/>
              <a:gd name="f29" fmla="val 1061884"/>
              <a:gd name="f30" fmla="val 1386348"/>
              <a:gd name="f31" fmla="val 1054510"/>
              <a:gd name="f32" fmla="val 1423219"/>
              <a:gd name="f33" fmla="val 892278"/>
              <a:gd name="f34" fmla="val 1143000"/>
              <a:gd name="f35" fmla="val 914400"/>
              <a:gd name="f36" fmla="val 1010264"/>
              <a:gd name="f37" fmla="val 1002891"/>
              <a:gd name="f38" fmla="val 929148"/>
              <a:gd name="f39" fmla="val 1150375"/>
              <a:gd name="f40" fmla="val 811161"/>
              <a:gd name="f41" fmla="val 1106129"/>
              <a:gd name="f42" fmla="val 737419"/>
              <a:gd name="f43" fmla="val 1342104"/>
              <a:gd name="f44" fmla="val 707922"/>
              <a:gd name="f45" fmla="val 1563329"/>
              <a:gd name="f46" fmla="val 44245"/>
              <a:gd name="f47" fmla="+- 0 0 -90"/>
              <a:gd name="f48" fmla="*/ f3 1 1696064"/>
              <a:gd name="f49" fmla="*/ f4 1 1718187"/>
              <a:gd name="f50" fmla="val f5"/>
              <a:gd name="f51" fmla="val f6"/>
              <a:gd name="f52" fmla="val f7"/>
              <a:gd name="f53" fmla="*/ f47 f0 1"/>
              <a:gd name="f54" fmla="+- f52 0 f50"/>
              <a:gd name="f55" fmla="+- f51 0 f50"/>
              <a:gd name="f56" fmla="*/ f53 1 f2"/>
              <a:gd name="f57" fmla="*/ f55 1 1696064"/>
              <a:gd name="f58" fmla="*/ f54 1 1718187"/>
              <a:gd name="f59" fmla="*/ 0 f55 1"/>
              <a:gd name="f60" fmla="*/ 1629697 f54 1"/>
              <a:gd name="f61" fmla="*/ 206477 f55 1"/>
              <a:gd name="f62" fmla="*/ 1275736 f54 1"/>
              <a:gd name="f63" fmla="*/ 405580 f55 1"/>
              <a:gd name="f64" fmla="*/ 929149 f54 1"/>
              <a:gd name="f65" fmla="*/ 663677 f55 1"/>
              <a:gd name="f66" fmla="*/ 582562 f54 1"/>
              <a:gd name="f67" fmla="*/ 855406 f55 1"/>
              <a:gd name="f68" fmla="*/ 309717 f54 1"/>
              <a:gd name="f69" fmla="*/ 1150374 f55 1"/>
              <a:gd name="f70" fmla="*/ 0 f54 1"/>
              <a:gd name="f71" fmla="*/ 1327355 f55 1"/>
              <a:gd name="f72" fmla="*/ 147484 f54 1"/>
              <a:gd name="f73" fmla="*/ 294968 f54 1"/>
              <a:gd name="f74" fmla="*/ 1342103 f55 1"/>
              <a:gd name="f75" fmla="*/ 479323 f54 1"/>
              <a:gd name="f76" fmla="*/ 1430593 f55 1"/>
              <a:gd name="f77" fmla="*/ 553065 f54 1"/>
              <a:gd name="f78" fmla="*/ 1371600 f55 1"/>
              <a:gd name="f79" fmla="*/ 626807 f54 1"/>
              <a:gd name="f80" fmla="*/ 1696064 f55 1"/>
              <a:gd name="f81" fmla="*/ 803787 f54 1"/>
              <a:gd name="f82" fmla="*/ 1688690 f55 1"/>
              <a:gd name="f83" fmla="*/ 1061884 f54 1"/>
              <a:gd name="f84" fmla="*/ 1386348 f55 1"/>
              <a:gd name="f85" fmla="*/ 1054510 f54 1"/>
              <a:gd name="f86" fmla="*/ 1423219 f55 1"/>
              <a:gd name="f87" fmla="*/ 892278 f54 1"/>
              <a:gd name="f88" fmla="*/ 1143000 f55 1"/>
              <a:gd name="f89" fmla="*/ 914400 f54 1"/>
              <a:gd name="f90" fmla="*/ 1010264 f55 1"/>
              <a:gd name="f91" fmla="*/ 1002891 f54 1"/>
              <a:gd name="f92" fmla="*/ 929148 f55 1"/>
              <a:gd name="f93" fmla="*/ 1150375 f54 1"/>
              <a:gd name="f94" fmla="*/ 811161 f55 1"/>
              <a:gd name="f95" fmla="*/ 1106129 f54 1"/>
              <a:gd name="f96" fmla="*/ 737419 f55 1"/>
              <a:gd name="f97" fmla="*/ 1342104 f54 1"/>
              <a:gd name="f98" fmla="*/ 707922 f55 1"/>
              <a:gd name="f99" fmla="*/ 1563329 f54 1"/>
              <a:gd name="f100" fmla="*/ 44245 f55 1"/>
              <a:gd name="f101" fmla="*/ 1718187 f54 1"/>
              <a:gd name="f102" fmla="+- f56 0 f1"/>
              <a:gd name="f103" fmla="*/ f59 1 1696064"/>
              <a:gd name="f104" fmla="*/ f60 1 1718187"/>
              <a:gd name="f105" fmla="*/ f61 1 1696064"/>
              <a:gd name="f106" fmla="*/ f62 1 1718187"/>
              <a:gd name="f107" fmla="*/ f63 1 1696064"/>
              <a:gd name="f108" fmla="*/ f64 1 1718187"/>
              <a:gd name="f109" fmla="*/ f65 1 1696064"/>
              <a:gd name="f110" fmla="*/ f66 1 1718187"/>
              <a:gd name="f111" fmla="*/ f67 1 1696064"/>
              <a:gd name="f112" fmla="*/ f68 1 1718187"/>
              <a:gd name="f113" fmla="*/ f69 1 1696064"/>
              <a:gd name="f114" fmla="*/ f70 1 1718187"/>
              <a:gd name="f115" fmla="*/ f71 1 1696064"/>
              <a:gd name="f116" fmla="*/ f72 1 1718187"/>
              <a:gd name="f117" fmla="*/ f73 1 1718187"/>
              <a:gd name="f118" fmla="*/ f74 1 1696064"/>
              <a:gd name="f119" fmla="*/ f75 1 1718187"/>
              <a:gd name="f120" fmla="*/ f76 1 1696064"/>
              <a:gd name="f121" fmla="*/ f77 1 1718187"/>
              <a:gd name="f122" fmla="*/ f78 1 1696064"/>
              <a:gd name="f123" fmla="*/ f79 1 1718187"/>
              <a:gd name="f124" fmla="*/ f80 1 1696064"/>
              <a:gd name="f125" fmla="*/ f81 1 1718187"/>
              <a:gd name="f126" fmla="*/ f82 1 1696064"/>
              <a:gd name="f127" fmla="*/ f83 1 1718187"/>
              <a:gd name="f128" fmla="*/ f84 1 1696064"/>
              <a:gd name="f129" fmla="*/ f85 1 1718187"/>
              <a:gd name="f130" fmla="*/ f86 1 1696064"/>
              <a:gd name="f131" fmla="*/ f87 1 1718187"/>
              <a:gd name="f132" fmla="*/ f88 1 1696064"/>
              <a:gd name="f133" fmla="*/ f89 1 1718187"/>
              <a:gd name="f134" fmla="*/ f90 1 1696064"/>
              <a:gd name="f135" fmla="*/ f91 1 1718187"/>
              <a:gd name="f136" fmla="*/ f92 1 1696064"/>
              <a:gd name="f137" fmla="*/ f93 1 1718187"/>
              <a:gd name="f138" fmla="*/ f94 1 1696064"/>
              <a:gd name="f139" fmla="*/ f95 1 1718187"/>
              <a:gd name="f140" fmla="*/ f96 1 1696064"/>
              <a:gd name="f141" fmla="*/ f97 1 1718187"/>
              <a:gd name="f142" fmla="*/ f98 1 1696064"/>
              <a:gd name="f143" fmla="*/ f99 1 1718187"/>
              <a:gd name="f144" fmla="*/ f100 1 1696064"/>
              <a:gd name="f145" fmla="*/ f101 1 1718187"/>
              <a:gd name="f146" fmla="*/ f50 1 f57"/>
              <a:gd name="f147" fmla="*/ f51 1 f57"/>
              <a:gd name="f148" fmla="*/ f50 1 f58"/>
              <a:gd name="f149" fmla="*/ f52 1 f58"/>
              <a:gd name="f150" fmla="*/ f103 1 f57"/>
              <a:gd name="f151" fmla="*/ f104 1 f58"/>
              <a:gd name="f152" fmla="*/ f105 1 f57"/>
              <a:gd name="f153" fmla="*/ f106 1 f58"/>
              <a:gd name="f154" fmla="*/ f107 1 f57"/>
              <a:gd name="f155" fmla="*/ f108 1 f58"/>
              <a:gd name="f156" fmla="*/ f109 1 f57"/>
              <a:gd name="f157" fmla="*/ f110 1 f58"/>
              <a:gd name="f158" fmla="*/ f111 1 f57"/>
              <a:gd name="f159" fmla="*/ f112 1 f58"/>
              <a:gd name="f160" fmla="*/ f113 1 f57"/>
              <a:gd name="f161" fmla="*/ f114 1 f58"/>
              <a:gd name="f162" fmla="*/ f115 1 f57"/>
              <a:gd name="f163" fmla="*/ f116 1 f58"/>
              <a:gd name="f164" fmla="*/ f117 1 f58"/>
              <a:gd name="f165" fmla="*/ f118 1 f57"/>
              <a:gd name="f166" fmla="*/ f119 1 f58"/>
              <a:gd name="f167" fmla="*/ f120 1 f57"/>
              <a:gd name="f168" fmla="*/ f121 1 f58"/>
              <a:gd name="f169" fmla="*/ f122 1 f57"/>
              <a:gd name="f170" fmla="*/ f123 1 f58"/>
              <a:gd name="f171" fmla="*/ f124 1 f57"/>
              <a:gd name="f172" fmla="*/ f125 1 f58"/>
              <a:gd name="f173" fmla="*/ f126 1 f57"/>
              <a:gd name="f174" fmla="*/ f127 1 f58"/>
              <a:gd name="f175" fmla="*/ f128 1 f57"/>
              <a:gd name="f176" fmla="*/ f129 1 f58"/>
              <a:gd name="f177" fmla="*/ f130 1 f57"/>
              <a:gd name="f178" fmla="*/ f131 1 f58"/>
              <a:gd name="f179" fmla="*/ f132 1 f57"/>
              <a:gd name="f180" fmla="*/ f133 1 f58"/>
              <a:gd name="f181" fmla="*/ f134 1 f57"/>
              <a:gd name="f182" fmla="*/ f135 1 f58"/>
              <a:gd name="f183" fmla="*/ f136 1 f57"/>
              <a:gd name="f184" fmla="*/ f137 1 f58"/>
              <a:gd name="f185" fmla="*/ f138 1 f57"/>
              <a:gd name="f186" fmla="*/ f139 1 f58"/>
              <a:gd name="f187" fmla="*/ f140 1 f57"/>
              <a:gd name="f188" fmla="*/ f141 1 f58"/>
              <a:gd name="f189" fmla="*/ f142 1 f57"/>
              <a:gd name="f190" fmla="*/ f143 1 f58"/>
              <a:gd name="f191" fmla="*/ f144 1 f57"/>
              <a:gd name="f192" fmla="*/ f145 1 f58"/>
              <a:gd name="f193" fmla="*/ f146 f48 1"/>
              <a:gd name="f194" fmla="*/ f147 f48 1"/>
              <a:gd name="f195" fmla="*/ f149 f49 1"/>
              <a:gd name="f196" fmla="*/ f148 f49 1"/>
              <a:gd name="f197" fmla="*/ f150 f48 1"/>
              <a:gd name="f198" fmla="*/ f151 f49 1"/>
              <a:gd name="f199" fmla="*/ f152 f48 1"/>
              <a:gd name="f200" fmla="*/ f153 f49 1"/>
              <a:gd name="f201" fmla="*/ f154 f48 1"/>
              <a:gd name="f202" fmla="*/ f155 f49 1"/>
              <a:gd name="f203" fmla="*/ f156 f48 1"/>
              <a:gd name="f204" fmla="*/ f157 f49 1"/>
              <a:gd name="f205" fmla="*/ f158 f48 1"/>
              <a:gd name="f206" fmla="*/ f159 f49 1"/>
              <a:gd name="f207" fmla="*/ f160 f48 1"/>
              <a:gd name="f208" fmla="*/ f161 f49 1"/>
              <a:gd name="f209" fmla="*/ f162 f48 1"/>
              <a:gd name="f210" fmla="*/ f163 f49 1"/>
              <a:gd name="f211" fmla="*/ f164 f49 1"/>
              <a:gd name="f212" fmla="*/ f165 f48 1"/>
              <a:gd name="f213" fmla="*/ f166 f49 1"/>
              <a:gd name="f214" fmla="*/ f167 f48 1"/>
              <a:gd name="f215" fmla="*/ f168 f49 1"/>
              <a:gd name="f216" fmla="*/ f169 f48 1"/>
              <a:gd name="f217" fmla="*/ f170 f49 1"/>
              <a:gd name="f218" fmla="*/ f171 f48 1"/>
              <a:gd name="f219" fmla="*/ f172 f49 1"/>
              <a:gd name="f220" fmla="*/ f173 f48 1"/>
              <a:gd name="f221" fmla="*/ f174 f49 1"/>
              <a:gd name="f222" fmla="*/ f175 f48 1"/>
              <a:gd name="f223" fmla="*/ f176 f49 1"/>
              <a:gd name="f224" fmla="*/ f177 f48 1"/>
              <a:gd name="f225" fmla="*/ f178 f49 1"/>
              <a:gd name="f226" fmla="*/ f179 f48 1"/>
              <a:gd name="f227" fmla="*/ f180 f49 1"/>
              <a:gd name="f228" fmla="*/ f181 f48 1"/>
              <a:gd name="f229" fmla="*/ f182 f49 1"/>
              <a:gd name="f230" fmla="*/ f183 f48 1"/>
              <a:gd name="f231" fmla="*/ f184 f49 1"/>
              <a:gd name="f232" fmla="*/ f185 f48 1"/>
              <a:gd name="f233" fmla="*/ f186 f49 1"/>
              <a:gd name="f234" fmla="*/ f187 f48 1"/>
              <a:gd name="f235" fmla="*/ f188 f49 1"/>
              <a:gd name="f236" fmla="*/ f189 f48 1"/>
              <a:gd name="f237" fmla="*/ f190 f49 1"/>
              <a:gd name="f238" fmla="*/ f191 f48 1"/>
              <a:gd name="f239" fmla="*/ f192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2">
                <a:pos x="f197" y="f198"/>
              </a:cxn>
              <a:cxn ang="f102">
                <a:pos x="f199" y="f200"/>
              </a:cxn>
              <a:cxn ang="f102">
                <a:pos x="f201" y="f202"/>
              </a:cxn>
              <a:cxn ang="f102">
                <a:pos x="f203" y="f204"/>
              </a:cxn>
              <a:cxn ang="f102">
                <a:pos x="f205" y="f206"/>
              </a:cxn>
              <a:cxn ang="f102">
                <a:pos x="f207" y="f208"/>
              </a:cxn>
              <a:cxn ang="f102">
                <a:pos x="f209" y="f210"/>
              </a:cxn>
              <a:cxn ang="f102">
                <a:pos x="f209" y="f211"/>
              </a:cxn>
              <a:cxn ang="f102">
                <a:pos x="f212" y="f213"/>
              </a:cxn>
              <a:cxn ang="f102">
                <a:pos x="f214" y="f215"/>
              </a:cxn>
              <a:cxn ang="f102">
                <a:pos x="f216" y="f217"/>
              </a:cxn>
              <a:cxn ang="f102">
                <a:pos x="f218" y="f219"/>
              </a:cxn>
              <a:cxn ang="f102">
                <a:pos x="f220" y="f221"/>
              </a:cxn>
              <a:cxn ang="f102">
                <a:pos x="f222" y="f223"/>
              </a:cxn>
              <a:cxn ang="f102">
                <a:pos x="f224" y="f225"/>
              </a:cxn>
              <a:cxn ang="f102">
                <a:pos x="f226" y="f227"/>
              </a:cxn>
              <a:cxn ang="f102">
                <a:pos x="f228" y="f229"/>
              </a:cxn>
              <a:cxn ang="f102">
                <a:pos x="f230" y="f231"/>
              </a:cxn>
              <a:cxn ang="f102">
                <a:pos x="f232" y="f233"/>
              </a:cxn>
              <a:cxn ang="f102">
                <a:pos x="f234" y="f235"/>
              </a:cxn>
              <a:cxn ang="f102">
                <a:pos x="f236" y="f237"/>
              </a:cxn>
              <a:cxn ang="f102">
                <a:pos x="f238" y="f239"/>
              </a:cxn>
              <a:cxn ang="f102">
                <a:pos x="f197" y="f198"/>
              </a:cxn>
            </a:cxnLst>
            <a:rect l="f193" t="f196" r="f194" b="f195"/>
            <a:pathLst>
              <a:path w="1696064" h="1718187">
                <a:moveTo>
                  <a:pt x="f5" y="f8"/>
                </a:move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5"/>
                </a:lnTo>
                <a:lnTo>
                  <a:pt x="f18" y="f19"/>
                </a:lnTo>
                <a:lnTo>
                  <a:pt x="f18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7"/>
                </a:lnTo>
                <a:lnTo>
                  <a:pt x="f5" y="f8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 w="38103" cap="flat">
            <a:solidFill>
              <a:srgbClr val="FFFF00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Ellipsi 5">
            <a:extLst>
              <a:ext uri="{FF2B5EF4-FFF2-40B4-BE49-F238E27FC236}">
                <a16:creationId xmlns:a16="http://schemas.microsoft.com/office/drawing/2014/main" id="{CD6C9E00-9A32-4047-96B4-05489FE11990}"/>
              </a:ext>
            </a:extLst>
          </p:cNvPr>
          <p:cNvSpPr/>
          <p:nvPr/>
        </p:nvSpPr>
        <p:spPr>
          <a:xfrm>
            <a:off x="5117686" y="994647"/>
            <a:ext cx="818772" cy="6907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8103" cap="flat">
            <a:solidFill>
              <a:srgbClr val="FFFF00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Ellipsi 6">
            <a:extLst>
              <a:ext uri="{FF2B5EF4-FFF2-40B4-BE49-F238E27FC236}">
                <a16:creationId xmlns:a16="http://schemas.microsoft.com/office/drawing/2014/main" id="{68311196-E619-471F-A926-A6995DF24C6D}"/>
              </a:ext>
            </a:extLst>
          </p:cNvPr>
          <p:cNvSpPr/>
          <p:nvPr/>
        </p:nvSpPr>
        <p:spPr>
          <a:xfrm>
            <a:off x="3508187" y="3519900"/>
            <a:ext cx="1007147" cy="102677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8103" cap="flat">
            <a:solidFill>
              <a:srgbClr val="FFFF00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ekstiruutu 7">
            <a:extLst>
              <a:ext uri="{FF2B5EF4-FFF2-40B4-BE49-F238E27FC236}">
                <a16:creationId xmlns:a16="http://schemas.microsoft.com/office/drawing/2014/main" id="{C7775DBB-6A77-401E-8397-5D0B84EA9F10}"/>
              </a:ext>
            </a:extLst>
          </p:cNvPr>
          <p:cNvSpPr txBox="1"/>
          <p:nvPr/>
        </p:nvSpPr>
        <p:spPr>
          <a:xfrm>
            <a:off x="7207620" y="2498168"/>
            <a:ext cx="13986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kaavarunko</a:t>
            </a:r>
          </a:p>
        </p:txBody>
      </p:sp>
      <p:sp>
        <p:nvSpPr>
          <p:cNvPr id="8" name="Tekstiruutu 8">
            <a:extLst>
              <a:ext uri="{FF2B5EF4-FFF2-40B4-BE49-F238E27FC236}">
                <a16:creationId xmlns:a16="http://schemas.microsoft.com/office/drawing/2014/main" id="{48F13A30-AC5D-457A-91B8-EAAFBC43150E}"/>
              </a:ext>
            </a:extLst>
          </p:cNvPr>
          <p:cNvSpPr txBox="1"/>
          <p:nvPr/>
        </p:nvSpPr>
        <p:spPr>
          <a:xfrm>
            <a:off x="5685748" y="550240"/>
            <a:ext cx="139867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Asemakaava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2. vaihe</a:t>
            </a:r>
          </a:p>
        </p:txBody>
      </p:sp>
      <p:sp>
        <p:nvSpPr>
          <p:cNvPr id="9" name="Tekstiruutu 10">
            <a:extLst>
              <a:ext uri="{FF2B5EF4-FFF2-40B4-BE49-F238E27FC236}">
                <a16:creationId xmlns:a16="http://schemas.microsoft.com/office/drawing/2014/main" id="{4E774344-87C6-46C5-9B07-924566F7BD58}"/>
              </a:ext>
            </a:extLst>
          </p:cNvPr>
          <p:cNvSpPr txBox="1"/>
          <p:nvPr/>
        </p:nvSpPr>
        <p:spPr>
          <a:xfrm>
            <a:off x="3631256" y="2155679"/>
            <a:ext cx="139867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Asemakaava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1. vaihe</a:t>
            </a:r>
          </a:p>
        </p:txBody>
      </p:sp>
      <p:sp>
        <p:nvSpPr>
          <p:cNvPr id="10" name="Tekstiruutu 11">
            <a:extLst>
              <a:ext uri="{FF2B5EF4-FFF2-40B4-BE49-F238E27FC236}">
                <a16:creationId xmlns:a16="http://schemas.microsoft.com/office/drawing/2014/main" id="{EBFEE579-1E6A-4F1F-AAEC-EC1E16150A0B}"/>
              </a:ext>
            </a:extLst>
          </p:cNvPr>
          <p:cNvSpPr txBox="1"/>
          <p:nvPr/>
        </p:nvSpPr>
        <p:spPr>
          <a:xfrm>
            <a:off x="3468812" y="3836950"/>
            <a:ext cx="139867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Asemakaava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2. vaihe</a:t>
            </a:r>
          </a:p>
        </p:txBody>
      </p:sp>
      <p:sp>
        <p:nvSpPr>
          <p:cNvPr id="11" name="Tekstiruutu 13">
            <a:extLst>
              <a:ext uri="{FF2B5EF4-FFF2-40B4-BE49-F238E27FC236}">
                <a16:creationId xmlns:a16="http://schemas.microsoft.com/office/drawing/2014/main" id="{ABADF5F1-1707-4CAF-BB1D-8CE29C90995B}"/>
              </a:ext>
            </a:extLst>
          </p:cNvPr>
          <p:cNvSpPr txBox="1"/>
          <p:nvPr/>
        </p:nvSpPr>
        <p:spPr>
          <a:xfrm>
            <a:off x="4070497" y="3505187"/>
            <a:ext cx="620914" cy="276999"/>
          </a:xfrm>
          <a:prstGeom prst="rect">
            <a:avLst/>
          </a:prstGeom>
          <a:solidFill>
            <a:srgbClr val="000000">
              <a:alpha val="50196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PIPPO</a:t>
            </a:r>
          </a:p>
        </p:txBody>
      </p:sp>
      <p:sp>
        <p:nvSpPr>
          <p:cNvPr id="12" name="Tekstiruutu 14">
            <a:extLst>
              <a:ext uri="{FF2B5EF4-FFF2-40B4-BE49-F238E27FC236}">
                <a16:creationId xmlns:a16="http://schemas.microsoft.com/office/drawing/2014/main" id="{03A60744-2D8B-4837-848D-DB550CCB8564}"/>
              </a:ext>
            </a:extLst>
          </p:cNvPr>
          <p:cNvSpPr txBox="1"/>
          <p:nvPr/>
        </p:nvSpPr>
        <p:spPr>
          <a:xfrm>
            <a:off x="5629924" y="3089318"/>
            <a:ext cx="754919" cy="276999"/>
          </a:xfrm>
          <a:prstGeom prst="rect">
            <a:avLst/>
          </a:prstGeom>
          <a:solidFill>
            <a:srgbClr val="000000">
              <a:alpha val="50196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KUJALA</a:t>
            </a:r>
          </a:p>
        </p:txBody>
      </p:sp>
      <p:sp>
        <p:nvSpPr>
          <p:cNvPr id="13" name="Tekstiruutu 15">
            <a:extLst>
              <a:ext uri="{FF2B5EF4-FFF2-40B4-BE49-F238E27FC236}">
                <a16:creationId xmlns:a16="http://schemas.microsoft.com/office/drawing/2014/main" id="{01C76E53-FDEB-4901-AB6F-67DE81F84188}"/>
              </a:ext>
            </a:extLst>
          </p:cNvPr>
          <p:cNvSpPr txBox="1"/>
          <p:nvPr/>
        </p:nvSpPr>
        <p:spPr>
          <a:xfrm>
            <a:off x="4515334" y="528989"/>
            <a:ext cx="865927" cy="276999"/>
          </a:xfrm>
          <a:prstGeom prst="rect">
            <a:avLst/>
          </a:prstGeom>
          <a:solidFill>
            <a:srgbClr val="000000">
              <a:alpha val="50196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LATOMÄKI</a:t>
            </a:r>
          </a:p>
        </p:txBody>
      </p:sp>
      <p:sp>
        <p:nvSpPr>
          <p:cNvPr id="14" name="Tekstiruutu 16">
            <a:extLst>
              <a:ext uri="{FF2B5EF4-FFF2-40B4-BE49-F238E27FC236}">
                <a16:creationId xmlns:a16="http://schemas.microsoft.com/office/drawing/2014/main" id="{E7E68225-8951-42B7-86E1-8D44D7CE9927}"/>
              </a:ext>
            </a:extLst>
          </p:cNvPr>
          <p:cNvSpPr txBox="1"/>
          <p:nvPr/>
        </p:nvSpPr>
        <p:spPr>
          <a:xfrm>
            <a:off x="5794909" y="1310673"/>
            <a:ext cx="818772" cy="461662"/>
          </a:xfrm>
          <a:prstGeom prst="rect">
            <a:avLst/>
          </a:prstGeom>
          <a:solidFill>
            <a:srgbClr val="000000">
              <a:alpha val="50196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KARISTON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PORTTI</a:t>
            </a:r>
          </a:p>
        </p:txBody>
      </p:sp>
      <p:cxnSp>
        <p:nvCxnSpPr>
          <p:cNvPr id="15" name="Suora nuoliyhdysviiva 18">
            <a:extLst>
              <a:ext uri="{FF2B5EF4-FFF2-40B4-BE49-F238E27FC236}">
                <a16:creationId xmlns:a16="http://schemas.microsoft.com/office/drawing/2014/main" id="{65F39E9C-4218-4075-8B55-042480B0CBE5}"/>
              </a:ext>
            </a:extLst>
          </p:cNvPr>
          <p:cNvCxnSpPr/>
          <p:nvPr/>
        </p:nvCxnSpPr>
        <p:spPr>
          <a:xfrm>
            <a:off x="3815992" y="737417"/>
            <a:ext cx="645393" cy="1418262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miter/>
            <a:tailEnd type="arrow"/>
          </a:ln>
        </p:spPr>
      </p:cxnSp>
      <p:sp>
        <p:nvSpPr>
          <p:cNvPr id="16" name="Vapaamuotoinen: Muoto 3">
            <a:extLst>
              <a:ext uri="{FF2B5EF4-FFF2-40B4-BE49-F238E27FC236}">
                <a16:creationId xmlns:a16="http://schemas.microsoft.com/office/drawing/2014/main" id="{466C928A-B548-48FB-A682-23A5E4EFCCE0}"/>
              </a:ext>
            </a:extLst>
          </p:cNvPr>
          <p:cNvSpPr/>
          <p:nvPr/>
        </p:nvSpPr>
        <p:spPr>
          <a:xfrm>
            <a:off x="2765319" y="737417"/>
            <a:ext cx="6061585" cy="418854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061587"/>
              <a:gd name="f7" fmla="val 4188542"/>
              <a:gd name="f8" fmla="val 199103"/>
              <a:gd name="f9" fmla="val 154858"/>
              <a:gd name="f10" fmla="val 258096"/>
              <a:gd name="f11" fmla="val 147484"/>
              <a:gd name="f12" fmla="val 796412"/>
              <a:gd name="f13" fmla="val 383458"/>
              <a:gd name="f14" fmla="val 1010264"/>
              <a:gd name="f15" fmla="val 464575"/>
              <a:gd name="f16" fmla="val 1120877"/>
              <a:gd name="f17" fmla="val 449826"/>
              <a:gd name="f18" fmla="val 1401096"/>
              <a:gd name="f19" fmla="val 530942"/>
              <a:gd name="f20" fmla="val 1666567"/>
              <a:gd name="f21" fmla="val 486697"/>
              <a:gd name="f22" fmla="val 1769806"/>
              <a:gd name="f23" fmla="val 1946787"/>
              <a:gd name="f24" fmla="val 184355"/>
              <a:gd name="f25" fmla="val 2057400"/>
              <a:gd name="f26" fmla="val 2175387"/>
              <a:gd name="f27" fmla="val 29497"/>
              <a:gd name="f28" fmla="val 2551471"/>
              <a:gd name="f29" fmla="val 287594"/>
              <a:gd name="f30" fmla="val 2743200"/>
              <a:gd name="f31" fmla="val 7375"/>
              <a:gd name="f32" fmla="val 2934929"/>
              <a:gd name="f33" fmla="val 88491"/>
              <a:gd name="f34" fmla="val 3001296"/>
              <a:gd name="f35" fmla="val 353962"/>
              <a:gd name="f36" fmla="val 3178277"/>
              <a:gd name="f37" fmla="val 545691"/>
              <a:gd name="f38" fmla="val 3170903"/>
              <a:gd name="f39" fmla="val 730046"/>
              <a:gd name="f40" fmla="val 2949677"/>
              <a:gd name="f41" fmla="val 1143000"/>
              <a:gd name="f42" fmla="val 2639961"/>
              <a:gd name="f43" fmla="val 1607575"/>
              <a:gd name="f44" fmla="val 3244645"/>
              <a:gd name="f45" fmla="val 1961536"/>
              <a:gd name="f46" fmla="val 3900948"/>
              <a:gd name="f47" fmla="val 2293375"/>
              <a:gd name="f48" fmla="val 4151671"/>
              <a:gd name="f49" fmla="val 1814052"/>
              <a:gd name="f50" fmla="val 4424516"/>
              <a:gd name="f51" fmla="val 2050026"/>
              <a:gd name="f52" fmla="val 4741606"/>
              <a:gd name="f53" fmla="val 2212258"/>
              <a:gd name="f54" fmla="val 5220929"/>
              <a:gd name="f55" fmla="val 2381865"/>
              <a:gd name="f56" fmla="val 5582264"/>
              <a:gd name="f57" fmla="val 2580968"/>
              <a:gd name="f58" fmla="val 5796116"/>
              <a:gd name="f59" fmla="val 2735826"/>
              <a:gd name="f60" fmla="val 2853813"/>
              <a:gd name="f61" fmla="val 5921477"/>
              <a:gd name="f62" fmla="val 3561736"/>
              <a:gd name="f63" fmla="val 5427406"/>
              <a:gd name="f64" fmla="val 4085304"/>
              <a:gd name="f65" fmla="val 5169309"/>
              <a:gd name="f66" fmla="val 3996813"/>
              <a:gd name="f67" fmla="val 4896464"/>
              <a:gd name="f68" fmla="val 3524865"/>
              <a:gd name="f69" fmla="val 4623619"/>
              <a:gd name="f70" fmla="val 3517491"/>
              <a:gd name="f71" fmla="val 4704735"/>
              <a:gd name="f72" fmla="val 3259394"/>
              <a:gd name="f73" fmla="val 3605980"/>
              <a:gd name="f74" fmla="val 2322871"/>
              <a:gd name="f75" fmla="val 3473245"/>
              <a:gd name="f76" fmla="val 2418736"/>
              <a:gd name="f77" fmla="val 3252019"/>
              <a:gd name="f78" fmla="val 2286000"/>
              <a:gd name="f79" fmla="val 3200400"/>
              <a:gd name="f80" fmla="val 2160639"/>
              <a:gd name="f81" fmla="val 2979174"/>
              <a:gd name="f82" fmla="val 2094271"/>
              <a:gd name="f83" fmla="val 2898058"/>
              <a:gd name="f84" fmla="val 2278626"/>
              <a:gd name="f85" fmla="val 2750574"/>
              <a:gd name="f86" fmla="val 2440857"/>
              <a:gd name="f87" fmla="val 2064774"/>
              <a:gd name="f88" fmla="val 2182762"/>
              <a:gd name="f89" fmla="val 2042651"/>
              <a:gd name="f90" fmla="val 2005781"/>
              <a:gd name="f91" fmla="val 1755058"/>
              <a:gd name="f92" fmla="val 1592825"/>
              <a:gd name="f93" fmla="val 2256504"/>
              <a:gd name="f94" fmla="val 2359742"/>
              <a:gd name="f95" fmla="val 2352368"/>
              <a:gd name="f96" fmla="val 1961535"/>
              <a:gd name="f97" fmla="val 2669458"/>
              <a:gd name="f98" fmla="val 2330245"/>
              <a:gd name="f99" fmla="val 3598607"/>
              <a:gd name="f100" fmla="val 2013154"/>
              <a:gd name="f101" fmla="val 3790336"/>
              <a:gd name="f102" fmla="val 929148"/>
              <a:gd name="f103" fmla="val 3878826"/>
              <a:gd name="f104" fmla="val 309716"/>
              <a:gd name="f105" fmla="val 3229897"/>
              <a:gd name="f106" fmla="val 427703"/>
              <a:gd name="f107" fmla="val 3030794"/>
              <a:gd name="f108" fmla="val 612058"/>
              <a:gd name="f109" fmla="val 2794820"/>
              <a:gd name="f110" fmla="val 361335"/>
              <a:gd name="f111" fmla="val 2706329"/>
              <a:gd name="f112" fmla="val 280219"/>
              <a:gd name="f113" fmla="val 2514600"/>
              <a:gd name="f114" fmla="val 324464"/>
              <a:gd name="f115" fmla="val 1968910"/>
              <a:gd name="f116" fmla="val 302342"/>
              <a:gd name="f117" fmla="val 1696065"/>
              <a:gd name="f118" fmla="val 169606"/>
              <a:gd name="f119" fmla="val 1334729"/>
              <a:gd name="f120" fmla="val 206477"/>
              <a:gd name="f121" fmla="val 936523"/>
              <a:gd name="f122" fmla="val 582562"/>
              <a:gd name="f123" fmla="val 162233"/>
              <a:gd name="f124" fmla="+- 0 0 -90"/>
              <a:gd name="f125" fmla="*/ f3 1 6061587"/>
              <a:gd name="f126" fmla="*/ f4 1 4188542"/>
              <a:gd name="f127" fmla="val f5"/>
              <a:gd name="f128" fmla="val f6"/>
              <a:gd name="f129" fmla="val f7"/>
              <a:gd name="f130" fmla="*/ f124 f0 1"/>
              <a:gd name="f131" fmla="+- f129 0 f127"/>
              <a:gd name="f132" fmla="+- f128 0 f127"/>
              <a:gd name="f133" fmla="*/ f130 1 f2"/>
              <a:gd name="f134" fmla="*/ f132 1 6061587"/>
              <a:gd name="f135" fmla="*/ f131 1 4188542"/>
              <a:gd name="f136" fmla="*/ 199103 f132 1"/>
              <a:gd name="f137" fmla="*/ 154858 f131 1"/>
              <a:gd name="f138" fmla="*/ 258096 f132 1"/>
              <a:gd name="f139" fmla="*/ 147484 f131 1"/>
              <a:gd name="f140" fmla="*/ 796412 f132 1"/>
              <a:gd name="f141" fmla="*/ 383458 f131 1"/>
              <a:gd name="f142" fmla="*/ 1010264 f132 1"/>
              <a:gd name="f143" fmla="*/ 464575 f131 1"/>
              <a:gd name="f144" fmla="*/ 1120877 f132 1"/>
              <a:gd name="f145" fmla="*/ 449826 f131 1"/>
              <a:gd name="f146" fmla="*/ 1401096 f132 1"/>
              <a:gd name="f147" fmla="*/ 530942 f131 1"/>
              <a:gd name="f148" fmla="*/ 1666567 f132 1"/>
              <a:gd name="f149" fmla="*/ 486697 f131 1"/>
              <a:gd name="f150" fmla="*/ 1769806 f132 1"/>
              <a:gd name="f151" fmla="*/ 1946787 f132 1"/>
              <a:gd name="f152" fmla="*/ 184355 f131 1"/>
              <a:gd name="f153" fmla="*/ 2057400 f132 1"/>
              <a:gd name="f154" fmla="*/ 0 f131 1"/>
              <a:gd name="f155" fmla="*/ 2175387 f132 1"/>
              <a:gd name="f156" fmla="*/ 29497 f131 1"/>
              <a:gd name="f157" fmla="*/ 2551471 f132 1"/>
              <a:gd name="f158" fmla="*/ 287594 f131 1"/>
              <a:gd name="f159" fmla="*/ 2743200 f132 1"/>
              <a:gd name="f160" fmla="*/ 7375 f131 1"/>
              <a:gd name="f161" fmla="*/ 2934929 f132 1"/>
              <a:gd name="f162" fmla="*/ 88491 f131 1"/>
              <a:gd name="f163" fmla="*/ 3001296 f132 1"/>
              <a:gd name="f164" fmla="*/ 353962 f131 1"/>
              <a:gd name="f165" fmla="*/ 3178277 f132 1"/>
              <a:gd name="f166" fmla="*/ 545691 f131 1"/>
              <a:gd name="f167" fmla="*/ 3170903 f132 1"/>
              <a:gd name="f168" fmla="*/ 730046 f131 1"/>
              <a:gd name="f169" fmla="*/ 2949677 f132 1"/>
              <a:gd name="f170" fmla="*/ 1143000 f131 1"/>
              <a:gd name="f171" fmla="*/ 2639961 f132 1"/>
              <a:gd name="f172" fmla="*/ 1607575 f131 1"/>
              <a:gd name="f173" fmla="*/ 3244645 f132 1"/>
              <a:gd name="f174" fmla="*/ 1961536 f131 1"/>
              <a:gd name="f175" fmla="*/ 3900948 f132 1"/>
              <a:gd name="f176" fmla="*/ 2293375 f131 1"/>
              <a:gd name="f177" fmla="*/ 4151671 f132 1"/>
              <a:gd name="f178" fmla="*/ 1814052 f131 1"/>
              <a:gd name="f179" fmla="*/ 4424516 f132 1"/>
              <a:gd name="f180" fmla="*/ 2050026 f131 1"/>
              <a:gd name="f181" fmla="*/ 4741606 f132 1"/>
              <a:gd name="f182" fmla="*/ 2212258 f131 1"/>
              <a:gd name="f183" fmla="*/ 5220929 f132 1"/>
              <a:gd name="f184" fmla="*/ 2381865 f131 1"/>
              <a:gd name="f185" fmla="*/ 5582264 f132 1"/>
              <a:gd name="f186" fmla="*/ 2580968 f131 1"/>
              <a:gd name="f187" fmla="*/ 5796116 f132 1"/>
              <a:gd name="f188" fmla="*/ 2735826 f131 1"/>
              <a:gd name="f189" fmla="*/ 6061587 f132 1"/>
              <a:gd name="f190" fmla="*/ 2853813 f131 1"/>
              <a:gd name="f191" fmla="*/ 5921477 f132 1"/>
              <a:gd name="f192" fmla="*/ 3561736 f131 1"/>
              <a:gd name="f193" fmla="*/ 4188542 f131 1"/>
              <a:gd name="f194" fmla="*/ 5427406 f132 1"/>
              <a:gd name="f195" fmla="*/ 4085304 f131 1"/>
              <a:gd name="f196" fmla="*/ 5169309 f132 1"/>
              <a:gd name="f197" fmla="*/ 3996813 f131 1"/>
              <a:gd name="f198" fmla="*/ 4896464 f132 1"/>
              <a:gd name="f199" fmla="*/ 3524865 f131 1"/>
              <a:gd name="f200" fmla="*/ 4623619 f132 1"/>
              <a:gd name="f201" fmla="*/ 3517491 f131 1"/>
              <a:gd name="f202" fmla="*/ 4704735 f132 1"/>
              <a:gd name="f203" fmla="*/ 3259394 f131 1"/>
              <a:gd name="f204" fmla="*/ 3605980 f132 1"/>
              <a:gd name="f205" fmla="*/ 2322871 f131 1"/>
              <a:gd name="f206" fmla="*/ 3473245 f132 1"/>
              <a:gd name="f207" fmla="*/ 2418736 f131 1"/>
              <a:gd name="f208" fmla="*/ 3252019 f132 1"/>
              <a:gd name="f209" fmla="*/ 2286000 f131 1"/>
              <a:gd name="f210" fmla="*/ 3200400 f132 1"/>
              <a:gd name="f211" fmla="*/ 2160639 f131 1"/>
              <a:gd name="f212" fmla="*/ 2979174 f132 1"/>
              <a:gd name="f213" fmla="*/ 2094271 f131 1"/>
              <a:gd name="f214" fmla="*/ 2898058 f132 1"/>
              <a:gd name="f215" fmla="*/ 2278626 f131 1"/>
              <a:gd name="f216" fmla="*/ 2750574 f132 1"/>
              <a:gd name="f217" fmla="*/ 2042651 f132 1"/>
              <a:gd name="f218" fmla="*/ 2005781 f131 1"/>
              <a:gd name="f219" fmla="*/ 1755058 f132 1"/>
              <a:gd name="f220" fmla="*/ 2057400 f131 1"/>
              <a:gd name="f221" fmla="*/ 1592825 f132 1"/>
              <a:gd name="f222" fmla="*/ 2256504 f131 1"/>
              <a:gd name="f223" fmla="*/ 2359742 f131 1"/>
              <a:gd name="f224" fmla="*/ 2352368 f131 1"/>
              <a:gd name="f225" fmla="*/ 1961535 f132 1"/>
              <a:gd name="f226" fmla="*/ 2669458 f131 1"/>
              <a:gd name="f227" fmla="*/ 2330245 f132 1"/>
              <a:gd name="f228" fmla="*/ 3598607 f131 1"/>
              <a:gd name="f229" fmla="*/ 2013154 f132 1"/>
              <a:gd name="f230" fmla="*/ 3790336 f131 1"/>
              <a:gd name="f231" fmla="*/ 929148 f132 1"/>
              <a:gd name="f232" fmla="*/ 3878826 f131 1"/>
              <a:gd name="f233" fmla="*/ 309716 f132 1"/>
              <a:gd name="f234" fmla="*/ 3229897 f131 1"/>
              <a:gd name="f235" fmla="*/ 427703 f132 1"/>
              <a:gd name="f236" fmla="*/ 3030794 f131 1"/>
              <a:gd name="f237" fmla="*/ 612058 f132 1"/>
              <a:gd name="f238" fmla="*/ 2794820 f131 1"/>
              <a:gd name="f239" fmla="*/ 361335 f132 1"/>
              <a:gd name="f240" fmla="*/ 2706329 f131 1"/>
              <a:gd name="f241" fmla="*/ 280219 f132 1"/>
              <a:gd name="f242" fmla="*/ 2514600 f131 1"/>
              <a:gd name="f243" fmla="*/ 324464 f132 1"/>
              <a:gd name="f244" fmla="*/ 1968910 f131 1"/>
              <a:gd name="f245" fmla="*/ 302342 f132 1"/>
              <a:gd name="f246" fmla="*/ 1696065 f131 1"/>
              <a:gd name="f247" fmla="*/ 169606 f132 1"/>
              <a:gd name="f248" fmla="*/ 1334729 f131 1"/>
              <a:gd name="f249" fmla="*/ 206477 f132 1"/>
              <a:gd name="f250" fmla="*/ 936523 f131 1"/>
              <a:gd name="f251" fmla="*/ 0 f132 1"/>
              <a:gd name="f252" fmla="*/ 582562 f131 1"/>
              <a:gd name="f253" fmla="*/ 162233 f131 1"/>
              <a:gd name="f254" fmla="*/ 2064774 f132 1"/>
              <a:gd name="f255" fmla="*/ 2182762 f131 1"/>
              <a:gd name="f256" fmla="*/ 2440857 f132 1"/>
              <a:gd name="f257" fmla="+- f133 0 f1"/>
              <a:gd name="f258" fmla="*/ f136 1 6061587"/>
              <a:gd name="f259" fmla="*/ f137 1 4188542"/>
              <a:gd name="f260" fmla="*/ f138 1 6061587"/>
              <a:gd name="f261" fmla="*/ f139 1 4188542"/>
              <a:gd name="f262" fmla="*/ f140 1 6061587"/>
              <a:gd name="f263" fmla="*/ f141 1 4188542"/>
              <a:gd name="f264" fmla="*/ f142 1 6061587"/>
              <a:gd name="f265" fmla="*/ f143 1 4188542"/>
              <a:gd name="f266" fmla="*/ f144 1 6061587"/>
              <a:gd name="f267" fmla="*/ f145 1 4188542"/>
              <a:gd name="f268" fmla="*/ f146 1 6061587"/>
              <a:gd name="f269" fmla="*/ f147 1 4188542"/>
              <a:gd name="f270" fmla="*/ f148 1 6061587"/>
              <a:gd name="f271" fmla="*/ f149 1 4188542"/>
              <a:gd name="f272" fmla="*/ f150 1 6061587"/>
              <a:gd name="f273" fmla="*/ f151 1 6061587"/>
              <a:gd name="f274" fmla="*/ f152 1 4188542"/>
              <a:gd name="f275" fmla="*/ f153 1 6061587"/>
              <a:gd name="f276" fmla="*/ f154 1 4188542"/>
              <a:gd name="f277" fmla="*/ f155 1 6061587"/>
              <a:gd name="f278" fmla="*/ f156 1 4188542"/>
              <a:gd name="f279" fmla="*/ f157 1 6061587"/>
              <a:gd name="f280" fmla="*/ f158 1 4188542"/>
              <a:gd name="f281" fmla="*/ f159 1 6061587"/>
              <a:gd name="f282" fmla="*/ f160 1 4188542"/>
              <a:gd name="f283" fmla="*/ f161 1 6061587"/>
              <a:gd name="f284" fmla="*/ f162 1 4188542"/>
              <a:gd name="f285" fmla="*/ f163 1 6061587"/>
              <a:gd name="f286" fmla="*/ f164 1 4188542"/>
              <a:gd name="f287" fmla="*/ f165 1 6061587"/>
              <a:gd name="f288" fmla="*/ f166 1 4188542"/>
              <a:gd name="f289" fmla="*/ f167 1 6061587"/>
              <a:gd name="f290" fmla="*/ f168 1 4188542"/>
              <a:gd name="f291" fmla="*/ f169 1 6061587"/>
              <a:gd name="f292" fmla="*/ f170 1 4188542"/>
              <a:gd name="f293" fmla="*/ f171 1 6061587"/>
              <a:gd name="f294" fmla="*/ f172 1 4188542"/>
              <a:gd name="f295" fmla="*/ f173 1 6061587"/>
              <a:gd name="f296" fmla="*/ f174 1 4188542"/>
              <a:gd name="f297" fmla="*/ f175 1 6061587"/>
              <a:gd name="f298" fmla="*/ f176 1 4188542"/>
              <a:gd name="f299" fmla="*/ f177 1 6061587"/>
              <a:gd name="f300" fmla="*/ f178 1 4188542"/>
              <a:gd name="f301" fmla="*/ f179 1 6061587"/>
              <a:gd name="f302" fmla="*/ f180 1 4188542"/>
              <a:gd name="f303" fmla="*/ f181 1 6061587"/>
              <a:gd name="f304" fmla="*/ f182 1 4188542"/>
              <a:gd name="f305" fmla="*/ f183 1 6061587"/>
              <a:gd name="f306" fmla="*/ f184 1 4188542"/>
              <a:gd name="f307" fmla="*/ f185 1 6061587"/>
              <a:gd name="f308" fmla="*/ f186 1 4188542"/>
              <a:gd name="f309" fmla="*/ f187 1 6061587"/>
              <a:gd name="f310" fmla="*/ f188 1 4188542"/>
              <a:gd name="f311" fmla="*/ f189 1 6061587"/>
              <a:gd name="f312" fmla="*/ f190 1 4188542"/>
              <a:gd name="f313" fmla="*/ f191 1 6061587"/>
              <a:gd name="f314" fmla="*/ f192 1 4188542"/>
              <a:gd name="f315" fmla="*/ f193 1 4188542"/>
              <a:gd name="f316" fmla="*/ f194 1 6061587"/>
              <a:gd name="f317" fmla="*/ f195 1 4188542"/>
              <a:gd name="f318" fmla="*/ f196 1 6061587"/>
              <a:gd name="f319" fmla="*/ f197 1 4188542"/>
              <a:gd name="f320" fmla="*/ f198 1 6061587"/>
              <a:gd name="f321" fmla="*/ f199 1 4188542"/>
              <a:gd name="f322" fmla="*/ f200 1 6061587"/>
              <a:gd name="f323" fmla="*/ f201 1 4188542"/>
              <a:gd name="f324" fmla="*/ f202 1 6061587"/>
              <a:gd name="f325" fmla="*/ f203 1 4188542"/>
              <a:gd name="f326" fmla="*/ f204 1 6061587"/>
              <a:gd name="f327" fmla="*/ f205 1 4188542"/>
              <a:gd name="f328" fmla="*/ f206 1 6061587"/>
              <a:gd name="f329" fmla="*/ f207 1 4188542"/>
              <a:gd name="f330" fmla="*/ f208 1 6061587"/>
              <a:gd name="f331" fmla="*/ f209 1 4188542"/>
              <a:gd name="f332" fmla="*/ f210 1 6061587"/>
              <a:gd name="f333" fmla="*/ f211 1 4188542"/>
              <a:gd name="f334" fmla="*/ f212 1 6061587"/>
              <a:gd name="f335" fmla="*/ f213 1 4188542"/>
              <a:gd name="f336" fmla="*/ f214 1 6061587"/>
              <a:gd name="f337" fmla="*/ f215 1 4188542"/>
              <a:gd name="f338" fmla="*/ f216 1 6061587"/>
              <a:gd name="f339" fmla="*/ f217 1 6061587"/>
              <a:gd name="f340" fmla="*/ f218 1 4188542"/>
              <a:gd name="f341" fmla="*/ f219 1 6061587"/>
              <a:gd name="f342" fmla="*/ f220 1 4188542"/>
              <a:gd name="f343" fmla="*/ f221 1 6061587"/>
              <a:gd name="f344" fmla="*/ f222 1 4188542"/>
              <a:gd name="f345" fmla="*/ f223 1 4188542"/>
              <a:gd name="f346" fmla="*/ f224 1 4188542"/>
              <a:gd name="f347" fmla="*/ f225 1 6061587"/>
              <a:gd name="f348" fmla="*/ f226 1 4188542"/>
              <a:gd name="f349" fmla="*/ f227 1 6061587"/>
              <a:gd name="f350" fmla="*/ f228 1 4188542"/>
              <a:gd name="f351" fmla="*/ f229 1 6061587"/>
              <a:gd name="f352" fmla="*/ f230 1 4188542"/>
              <a:gd name="f353" fmla="*/ f231 1 6061587"/>
              <a:gd name="f354" fmla="*/ f232 1 4188542"/>
              <a:gd name="f355" fmla="*/ f233 1 6061587"/>
              <a:gd name="f356" fmla="*/ f234 1 4188542"/>
              <a:gd name="f357" fmla="*/ f235 1 6061587"/>
              <a:gd name="f358" fmla="*/ f236 1 4188542"/>
              <a:gd name="f359" fmla="*/ f237 1 6061587"/>
              <a:gd name="f360" fmla="*/ f238 1 4188542"/>
              <a:gd name="f361" fmla="*/ f239 1 6061587"/>
              <a:gd name="f362" fmla="*/ f240 1 4188542"/>
              <a:gd name="f363" fmla="*/ f241 1 6061587"/>
              <a:gd name="f364" fmla="*/ f242 1 4188542"/>
              <a:gd name="f365" fmla="*/ f243 1 6061587"/>
              <a:gd name="f366" fmla="*/ f244 1 4188542"/>
              <a:gd name="f367" fmla="*/ f245 1 6061587"/>
              <a:gd name="f368" fmla="*/ f246 1 4188542"/>
              <a:gd name="f369" fmla="*/ f247 1 6061587"/>
              <a:gd name="f370" fmla="*/ f248 1 4188542"/>
              <a:gd name="f371" fmla="*/ f249 1 6061587"/>
              <a:gd name="f372" fmla="*/ f250 1 4188542"/>
              <a:gd name="f373" fmla="*/ f251 1 6061587"/>
              <a:gd name="f374" fmla="*/ f252 1 4188542"/>
              <a:gd name="f375" fmla="*/ f253 1 4188542"/>
              <a:gd name="f376" fmla="*/ f254 1 6061587"/>
              <a:gd name="f377" fmla="*/ f255 1 4188542"/>
              <a:gd name="f378" fmla="*/ f256 1 6061587"/>
              <a:gd name="f379" fmla="*/ f127 1 f134"/>
              <a:gd name="f380" fmla="*/ f128 1 f134"/>
              <a:gd name="f381" fmla="*/ f127 1 f135"/>
              <a:gd name="f382" fmla="*/ f129 1 f135"/>
              <a:gd name="f383" fmla="*/ f258 1 f134"/>
              <a:gd name="f384" fmla="*/ f259 1 f135"/>
              <a:gd name="f385" fmla="*/ f260 1 f134"/>
              <a:gd name="f386" fmla="*/ f261 1 f135"/>
              <a:gd name="f387" fmla="*/ f262 1 f134"/>
              <a:gd name="f388" fmla="*/ f263 1 f135"/>
              <a:gd name="f389" fmla="*/ f264 1 f134"/>
              <a:gd name="f390" fmla="*/ f265 1 f135"/>
              <a:gd name="f391" fmla="*/ f266 1 f134"/>
              <a:gd name="f392" fmla="*/ f267 1 f135"/>
              <a:gd name="f393" fmla="*/ f268 1 f134"/>
              <a:gd name="f394" fmla="*/ f269 1 f135"/>
              <a:gd name="f395" fmla="*/ f270 1 f134"/>
              <a:gd name="f396" fmla="*/ f271 1 f135"/>
              <a:gd name="f397" fmla="*/ f272 1 f134"/>
              <a:gd name="f398" fmla="*/ f273 1 f134"/>
              <a:gd name="f399" fmla="*/ f274 1 f135"/>
              <a:gd name="f400" fmla="*/ f275 1 f134"/>
              <a:gd name="f401" fmla="*/ f276 1 f135"/>
              <a:gd name="f402" fmla="*/ f277 1 f134"/>
              <a:gd name="f403" fmla="*/ f278 1 f135"/>
              <a:gd name="f404" fmla="*/ f279 1 f134"/>
              <a:gd name="f405" fmla="*/ f280 1 f135"/>
              <a:gd name="f406" fmla="*/ f281 1 f134"/>
              <a:gd name="f407" fmla="*/ f282 1 f135"/>
              <a:gd name="f408" fmla="*/ f283 1 f134"/>
              <a:gd name="f409" fmla="*/ f284 1 f135"/>
              <a:gd name="f410" fmla="*/ f285 1 f134"/>
              <a:gd name="f411" fmla="*/ f286 1 f135"/>
              <a:gd name="f412" fmla="*/ f287 1 f134"/>
              <a:gd name="f413" fmla="*/ f288 1 f135"/>
              <a:gd name="f414" fmla="*/ f289 1 f134"/>
              <a:gd name="f415" fmla="*/ f290 1 f135"/>
              <a:gd name="f416" fmla="*/ f291 1 f134"/>
              <a:gd name="f417" fmla="*/ f292 1 f135"/>
              <a:gd name="f418" fmla="*/ f293 1 f134"/>
              <a:gd name="f419" fmla="*/ f294 1 f135"/>
              <a:gd name="f420" fmla="*/ f295 1 f134"/>
              <a:gd name="f421" fmla="*/ f296 1 f135"/>
              <a:gd name="f422" fmla="*/ f297 1 f134"/>
              <a:gd name="f423" fmla="*/ f298 1 f135"/>
              <a:gd name="f424" fmla="*/ f299 1 f134"/>
              <a:gd name="f425" fmla="*/ f300 1 f135"/>
              <a:gd name="f426" fmla="*/ f301 1 f134"/>
              <a:gd name="f427" fmla="*/ f302 1 f135"/>
              <a:gd name="f428" fmla="*/ f303 1 f134"/>
              <a:gd name="f429" fmla="*/ f304 1 f135"/>
              <a:gd name="f430" fmla="*/ f305 1 f134"/>
              <a:gd name="f431" fmla="*/ f306 1 f135"/>
              <a:gd name="f432" fmla="*/ f307 1 f134"/>
              <a:gd name="f433" fmla="*/ f308 1 f135"/>
              <a:gd name="f434" fmla="*/ f309 1 f134"/>
              <a:gd name="f435" fmla="*/ f310 1 f135"/>
              <a:gd name="f436" fmla="*/ f311 1 f134"/>
              <a:gd name="f437" fmla="*/ f312 1 f135"/>
              <a:gd name="f438" fmla="*/ f313 1 f134"/>
              <a:gd name="f439" fmla="*/ f314 1 f135"/>
              <a:gd name="f440" fmla="*/ f315 1 f135"/>
              <a:gd name="f441" fmla="*/ f316 1 f134"/>
              <a:gd name="f442" fmla="*/ f317 1 f135"/>
              <a:gd name="f443" fmla="*/ f318 1 f134"/>
              <a:gd name="f444" fmla="*/ f319 1 f135"/>
              <a:gd name="f445" fmla="*/ f320 1 f134"/>
              <a:gd name="f446" fmla="*/ f321 1 f135"/>
              <a:gd name="f447" fmla="*/ f322 1 f134"/>
              <a:gd name="f448" fmla="*/ f323 1 f135"/>
              <a:gd name="f449" fmla="*/ f324 1 f134"/>
              <a:gd name="f450" fmla="*/ f325 1 f135"/>
              <a:gd name="f451" fmla="*/ f326 1 f134"/>
              <a:gd name="f452" fmla="*/ f327 1 f135"/>
              <a:gd name="f453" fmla="*/ f328 1 f134"/>
              <a:gd name="f454" fmla="*/ f329 1 f135"/>
              <a:gd name="f455" fmla="*/ f330 1 f134"/>
              <a:gd name="f456" fmla="*/ f331 1 f135"/>
              <a:gd name="f457" fmla="*/ f332 1 f134"/>
              <a:gd name="f458" fmla="*/ f333 1 f135"/>
              <a:gd name="f459" fmla="*/ f334 1 f134"/>
              <a:gd name="f460" fmla="*/ f335 1 f135"/>
              <a:gd name="f461" fmla="*/ f336 1 f134"/>
              <a:gd name="f462" fmla="*/ f337 1 f135"/>
              <a:gd name="f463" fmla="*/ f338 1 f134"/>
              <a:gd name="f464" fmla="*/ f378 1 f134"/>
              <a:gd name="f465" fmla="*/ f376 1 f134"/>
              <a:gd name="f466" fmla="*/ f377 1 f135"/>
              <a:gd name="f467" fmla="*/ f339 1 f134"/>
              <a:gd name="f468" fmla="*/ f340 1 f135"/>
              <a:gd name="f469" fmla="*/ f341 1 f134"/>
              <a:gd name="f470" fmla="*/ f342 1 f135"/>
              <a:gd name="f471" fmla="*/ f343 1 f134"/>
              <a:gd name="f472" fmla="*/ f344 1 f135"/>
              <a:gd name="f473" fmla="*/ f345 1 f135"/>
              <a:gd name="f474" fmla="*/ f346 1 f135"/>
              <a:gd name="f475" fmla="*/ f347 1 f134"/>
              <a:gd name="f476" fmla="*/ f348 1 f135"/>
              <a:gd name="f477" fmla="*/ f349 1 f134"/>
              <a:gd name="f478" fmla="*/ f350 1 f135"/>
              <a:gd name="f479" fmla="*/ f351 1 f134"/>
              <a:gd name="f480" fmla="*/ f352 1 f135"/>
              <a:gd name="f481" fmla="*/ f353 1 f134"/>
              <a:gd name="f482" fmla="*/ f354 1 f135"/>
              <a:gd name="f483" fmla="*/ f355 1 f134"/>
              <a:gd name="f484" fmla="*/ f356 1 f135"/>
              <a:gd name="f485" fmla="*/ f357 1 f134"/>
              <a:gd name="f486" fmla="*/ f358 1 f135"/>
              <a:gd name="f487" fmla="*/ f359 1 f134"/>
              <a:gd name="f488" fmla="*/ f360 1 f135"/>
              <a:gd name="f489" fmla="*/ f361 1 f134"/>
              <a:gd name="f490" fmla="*/ f362 1 f135"/>
              <a:gd name="f491" fmla="*/ f363 1 f134"/>
              <a:gd name="f492" fmla="*/ f364 1 f135"/>
              <a:gd name="f493" fmla="*/ f365 1 f134"/>
              <a:gd name="f494" fmla="*/ f366 1 f135"/>
              <a:gd name="f495" fmla="*/ f367 1 f134"/>
              <a:gd name="f496" fmla="*/ f368 1 f135"/>
              <a:gd name="f497" fmla="*/ f369 1 f134"/>
              <a:gd name="f498" fmla="*/ f370 1 f135"/>
              <a:gd name="f499" fmla="*/ f371 1 f134"/>
              <a:gd name="f500" fmla="*/ f372 1 f135"/>
              <a:gd name="f501" fmla="*/ f373 1 f134"/>
              <a:gd name="f502" fmla="*/ f374 1 f135"/>
              <a:gd name="f503" fmla="*/ f375 1 f135"/>
              <a:gd name="f504" fmla="*/ f379 f125 1"/>
              <a:gd name="f505" fmla="*/ f380 f125 1"/>
              <a:gd name="f506" fmla="*/ f382 f126 1"/>
              <a:gd name="f507" fmla="*/ f381 f126 1"/>
              <a:gd name="f508" fmla="*/ f383 f125 1"/>
              <a:gd name="f509" fmla="*/ f384 f126 1"/>
              <a:gd name="f510" fmla="*/ f385 f125 1"/>
              <a:gd name="f511" fmla="*/ f386 f126 1"/>
              <a:gd name="f512" fmla="*/ f387 f125 1"/>
              <a:gd name="f513" fmla="*/ f388 f126 1"/>
              <a:gd name="f514" fmla="*/ f389 f125 1"/>
              <a:gd name="f515" fmla="*/ f390 f126 1"/>
              <a:gd name="f516" fmla="*/ f391 f125 1"/>
              <a:gd name="f517" fmla="*/ f392 f126 1"/>
              <a:gd name="f518" fmla="*/ f393 f125 1"/>
              <a:gd name="f519" fmla="*/ f394 f126 1"/>
              <a:gd name="f520" fmla="*/ f395 f125 1"/>
              <a:gd name="f521" fmla="*/ f396 f126 1"/>
              <a:gd name="f522" fmla="*/ f397 f125 1"/>
              <a:gd name="f523" fmla="*/ f398 f125 1"/>
              <a:gd name="f524" fmla="*/ f399 f126 1"/>
              <a:gd name="f525" fmla="*/ f400 f125 1"/>
              <a:gd name="f526" fmla="*/ f401 f126 1"/>
              <a:gd name="f527" fmla="*/ f402 f125 1"/>
              <a:gd name="f528" fmla="*/ f403 f126 1"/>
              <a:gd name="f529" fmla="*/ f404 f125 1"/>
              <a:gd name="f530" fmla="*/ f405 f126 1"/>
              <a:gd name="f531" fmla="*/ f406 f125 1"/>
              <a:gd name="f532" fmla="*/ f407 f126 1"/>
              <a:gd name="f533" fmla="*/ f408 f125 1"/>
              <a:gd name="f534" fmla="*/ f409 f126 1"/>
              <a:gd name="f535" fmla="*/ f410 f125 1"/>
              <a:gd name="f536" fmla="*/ f411 f126 1"/>
              <a:gd name="f537" fmla="*/ f412 f125 1"/>
              <a:gd name="f538" fmla="*/ f413 f126 1"/>
              <a:gd name="f539" fmla="*/ f414 f125 1"/>
              <a:gd name="f540" fmla="*/ f415 f126 1"/>
              <a:gd name="f541" fmla="*/ f416 f125 1"/>
              <a:gd name="f542" fmla="*/ f417 f126 1"/>
              <a:gd name="f543" fmla="*/ f418 f125 1"/>
              <a:gd name="f544" fmla="*/ f419 f126 1"/>
              <a:gd name="f545" fmla="*/ f420 f125 1"/>
              <a:gd name="f546" fmla="*/ f421 f126 1"/>
              <a:gd name="f547" fmla="*/ f422 f125 1"/>
              <a:gd name="f548" fmla="*/ f423 f126 1"/>
              <a:gd name="f549" fmla="*/ f424 f125 1"/>
              <a:gd name="f550" fmla="*/ f425 f126 1"/>
              <a:gd name="f551" fmla="*/ f426 f125 1"/>
              <a:gd name="f552" fmla="*/ f427 f126 1"/>
              <a:gd name="f553" fmla="*/ f428 f125 1"/>
              <a:gd name="f554" fmla="*/ f429 f126 1"/>
              <a:gd name="f555" fmla="*/ f430 f125 1"/>
              <a:gd name="f556" fmla="*/ f431 f126 1"/>
              <a:gd name="f557" fmla="*/ f432 f125 1"/>
              <a:gd name="f558" fmla="*/ f433 f126 1"/>
              <a:gd name="f559" fmla="*/ f434 f125 1"/>
              <a:gd name="f560" fmla="*/ f435 f126 1"/>
              <a:gd name="f561" fmla="*/ f436 f125 1"/>
              <a:gd name="f562" fmla="*/ f437 f126 1"/>
              <a:gd name="f563" fmla="*/ f438 f125 1"/>
              <a:gd name="f564" fmla="*/ f439 f126 1"/>
              <a:gd name="f565" fmla="*/ f440 f126 1"/>
              <a:gd name="f566" fmla="*/ f441 f125 1"/>
              <a:gd name="f567" fmla="*/ f442 f126 1"/>
              <a:gd name="f568" fmla="*/ f443 f125 1"/>
              <a:gd name="f569" fmla="*/ f444 f126 1"/>
              <a:gd name="f570" fmla="*/ f445 f125 1"/>
              <a:gd name="f571" fmla="*/ f446 f126 1"/>
              <a:gd name="f572" fmla="*/ f447 f125 1"/>
              <a:gd name="f573" fmla="*/ f448 f126 1"/>
              <a:gd name="f574" fmla="*/ f449 f125 1"/>
              <a:gd name="f575" fmla="*/ f450 f126 1"/>
              <a:gd name="f576" fmla="*/ f451 f125 1"/>
              <a:gd name="f577" fmla="*/ f452 f126 1"/>
              <a:gd name="f578" fmla="*/ f453 f125 1"/>
              <a:gd name="f579" fmla="*/ f454 f126 1"/>
              <a:gd name="f580" fmla="*/ f455 f125 1"/>
              <a:gd name="f581" fmla="*/ f456 f126 1"/>
              <a:gd name="f582" fmla="*/ f457 f125 1"/>
              <a:gd name="f583" fmla="*/ f458 f126 1"/>
              <a:gd name="f584" fmla="*/ f459 f125 1"/>
              <a:gd name="f585" fmla="*/ f460 f126 1"/>
              <a:gd name="f586" fmla="*/ f461 f125 1"/>
              <a:gd name="f587" fmla="*/ f462 f126 1"/>
              <a:gd name="f588" fmla="*/ f463 f125 1"/>
              <a:gd name="f589" fmla="*/ f464 f125 1"/>
              <a:gd name="f590" fmla="*/ f465 f125 1"/>
              <a:gd name="f591" fmla="*/ f466 f126 1"/>
              <a:gd name="f592" fmla="*/ f467 f125 1"/>
              <a:gd name="f593" fmla="*/ f468 f126 1"/>
              <a:gd name="f594" fmla="*/ f469 f125 1"/>
              <a:gd name="f595" fmla="*/ f470 f126 1"/>
              <a:gd name="f596" fmla="*/ f471 f125 1"/>
              <a:gd name="f597" fmla="*/ f472 f126 1"/>
              <a:gd name="f598" fmla="*/ f473 f126 1"/>
              <a:gd name="f599" fmla="*/ f474 f126 1"/>
              <a:gd name="f600" fmla="*/ f475 f125 1"/>
              <a:gd name="f601" fmla="*/ f476 f126 1"/>
              <a:gd name="f602" fmla="*/ f477 f125 1"/>
              <a:gd name="f603" fmla="*/ f478 f126 1"/>
              <a:gd name="f604" fmla="*/ f479 f125 1"/>
              <a:gd name="f605" fmla="*/ f480 f126 1"/>
              <a:gd name="f606" fmla="*/ f481 f125 1"/>
              <a:gd name="f607" fmla="*/ f482 f126 1"/>
              <a:gd name="f608" fmla="*/ f483 f125 1"/>
              <a:gd name="f609" fmla="*/ f484 f126 1"/>
              <a:gd name="f610" fmla="*/ f485 f125 1"/>
              <a:gd name="f611" fmla="*/ f486 f126 1"/>
              <a:gd name="f612" fmla="*/ f487 f125 1"/>
              <a:gd name="f613" fmla="*/ f488 f126 1"/>
              <a:gd name="f614" fmla="*/ f489 f125 1"/>
              <a:gd name="f615" fmla="*/ f490 f126 1"/>
              <a:gd name="f616" fmla="*/ f491 f125 1"/>
              <a:gd name="f617" fmla="*/ f492 f126 1"/>
              <a:gd name="f618" fmla="*/ f493 f125 1"/>
              <a:gd name="f619" fmla="*/ f494 f126 1"/>
              <a:gd name="f620" fmla="*/ f495 f125 1"/>
              <a:gd name="f621" fmla="*/ f496 f126 1"/>
              <a:gd name="f622" fmla="*/ f497 f125 1"/>
              <a:gd name="f623" fmla="*/ f498 f126 1"/>
              <a:gd name="f624" fmla="*/ f499 f125 1"/>
              <a:gd name="f625" fmla="*/ f500 f126 1"/>
              <a:gd name="f626" fmla="*/ f501 f125 1"/>
              <a:gd name="f627" fmla="*/ f502 f126 1"/>
              <a:gd name="f628" fmla="*/ f503 f1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7">
                <a:pos x="f508" y="f509"/>
              </a:cxn>
              <a:cxn ang="f257">
                <a:pos x="f510" y="f511"/>
              </a:cxn>
              <a:cxn ang="f257">
                <a:pos x="f512" y="f513"/>
              </a:cxn>
              <a:cxn ang="f257">
                <a:pos x="f514" y="f515"/>
              </a:cxn>
              <a:cxn ang="f257">
                <a:pos x="f516" y="f517"/>
              </a:cxn>
              <a:cxn ang="f257">
                <a:pos x="f518" y="f519"/>
              </a:cxn>
              <a:cxn ang="f257">
                <a:pos x="f520" y="f521"/>
              </a:cxn>
              <a:cxn ang="f257">
                <a:pos x="f522" y="f513"/>
              </a:cxn>
              <a:cxn ang="f257">
                <a:pos x="f523" y="f524"/>
              </a:cxn>
              <a:cxn ang="f257">
                <a:pos x="f525" y="f526"/>
              </a:cxn>
              <a:cxn ang="f257">
                <a:pos x="f527" y="f528"/>
              </a:cxn>
              <a:cxn ang="f257">
                <a:pos x="f529" y="f530"/>
              </a:cxn>
              <a:cxn ang="f257">
                <a:pos x="f531" y="f532"/>
              </a:cxn>
              <a:cxn ang="f257">
                <a:pos x="f533" y="f534"/>
              </a:cxn>
              <a:cxn ang="f257">
                <a:pos x="f535" y="f536"/>
              </a:cxn>
              <a:cxn ang="f257">
                <a:pos x="f537" y="f538"/>
              </a:cxn>
              <a:cxn ang="f257">
                <a:pos x="f539" y="f540"/>
              </a:cxn>
              <a:cxn ang="f257">
                <a:pos x="f541" y="f542"/>
              </a:cxn>
              <a:cxn ang="f257">
                <a:pos x="f543" y="f544"/>
              </a:cxn>
              <a:cxn ang="f257">
                <a:pos x="f545" y="f546"/>
              </a:cxn>
              <a:cxn ang="f257">
                <a:pos x="f547" y="f548"/>
              </a:cxn>
              <a:cxn ang="f257">
                <a:pos x="f549" y="f550"/>
              </a:cxn>
              <a:cxn ang="f257">
                <a:pos x="f551" y="f552"/>
              </a:cxn>
              <a:cxn ang="f257">
                <a:pos x="f553" y="f554"/>
              </a:cxn>
              <a:cxn ang="f257">
                <a:pos x="f555" y="f556"/>
              </a:cxn>
              <a:cxn ang="f257">
                <a:pos x="f557" y="f558"/>
              </a:cxn>
              <a:cxn ang="f257">
                <a:pos x="f559" y="f560"/>
              </a:cxn>
              <a:cxn ang="f257">
                <a:pos x="f561" y="f562"/>
              </a:cxn>
              <a:cxn ang="f257">
                <a:pos x="f563" y="f564"/>
              </a:cxn>
              <a:cxn ang="f257">
                <a:pos x="f559" y="f565"/>
              </a:cxn>
              <a:cxn ang="f257">
                <a:pos x="f566" y="f567"/>
              </a:cxn>
              <a:cxn ang="f257">
                <a:pos x="f568" y="f569"/>
              </a:cxn>
              <a:cxn ang="f257">
                <a:pos x="f570" y="f571"/>
              </a:cxn>
              <a:cxn ang="f257">
                <a:pos x="f572" y="f573"/>
              </a:cxn>
              <a:cxn ang="f257">
                <a:pos x="f574" y="f575"/>
              </a:cxn>
              <a:cxn ang="f257">
                <a:pos x="f576" y="f577"/>
              </a:cxn>
              <a:cxn ang="f257">
                <a:pos x="f578" y="f579"/>
              </a:cxn>
              <a:cxn ang="f257">
                <a:pos x="f580" y="f581"/>
              </a:cxn>
              <a:cxn ang="f257">
                <a:pos x="f582" y="f583"/>
              </a:cxn>
              <a:cxn ang="f257">
                <a:pos x="f584" y="f585"/>
              </a:cxn>
              <a:cxn ang="f257">
                <a:pos x="f586" y="f587"/>
              </a:cxn>
              <a:cxn ang="f257">
                <a:pos x="f588" y="f556"/>
              </a:cxn>
              <a:cxn ang="f257">
                <a:pos x="f589" y="f583"/>
              </a:cxn>
              <a:cxn ang="f257">
                <a:pos x="f590" y="f591"/>
              </a:cxn>
              <a:cxn ang="f257">
                <a:pos x="f592" y="f593"/>
              </a:cxn>
              <a:cxn ang="f257">
                <a:pos x="f594" y="f595"/>
              </a:cxn>
              <a:cxn ang="f257">
                <a:pos x="f596" y="f597"/>
              </a:cxn>
              <a:cxn ang="f257">
                <a:pos x="f596" y="f598"/>
              </a:cxn>
              <a:cxn ang="f257">
                <a:pos x="f523" y="f599"/>
              </a:cxn>
              <a:cxn ang="f257">
                <a:pos x="f600" y="f601"/>
              </a:cxn>
              <a:cxn ang="f257">
                <a:pos x="f602" y="f603"/>
              </a:cxn>
              <a:cxn ang="f257">
                <a:pos x="f604" y="f605"/>
              </a:cxn>
              <a:cxn ang="f257">
                <a:pos x="f606" y="f607"/>
              </a:cxn>
              <a:cxn ang="f257">
                <a:pos x="f608" y="f609"/>
              </a:cxn>
              <a:cxn ang="f257">
                <a:pos x="f610" y="f611"/>
              </a:cxn>
              <a:cxn ang="f257">
                <a:pos x="f612" y="f613"/>
              </a:cxn>
              <a:cxn ang="f257">
                <a:pos x="f614" y="f615"/>
              </a:cxn>
              <a:cxn ang="f257">
                <a:pos x="f616" y="f617"/>
              </a:cxn>
              <a:cxn ang="f257">
                <a:pos x="f618" y="f597"/>
              </a:cxn>
              <a:cxn ang="f257">
                <a:pos x="f508" y="f619"/>
              </a:cxn>
              <a:cxn ang="f257">
                <a:pos x="f620" y="f621"/>
              </a:cxn>
              <a:cxn ang="f257">
                <a:pos x="f622" y="f623"/>
              </a:cxn>
              <a:cxn ang="f257">
                <a:pos x="f624" y="f625"/>
              </a:cxn>
              <a:cxn ang="f257">
                <a:pos x="f626" y="f627"/>
              </a:cxn>
              <a:cxn ang="f257">
                <a:pos x="f510" y="f628"/>
              </a:cxn>
            </a:cxnLst>
            <a:rect l="f504" t="f507" r="f505" b="f506"/>
            <a:pathLst>
              <a:path w="6061587" h="4188542">
                <a:moveTo>
                  <a:pt x="f8" y="f9"/>
                </a:move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13"/>
                </a:lnTo>
                <a:lnTo>
                  <a:pt x="f23" y="f24"/>
                </a:lnTo>
                <a:lnTo>
                  <a:pt x="f25" y="f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" y="f60"/>
                </a:lnTo>
                <a:lnTo>
                  <a:pt x="f61" y="f62"/>
                </a:lnTo>
                <a:lnTo>
                  <a:pt x="f58" y="f7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55"/>
                </a:lnTo>
                <a:lnTo>
                  <a:pt x="f86" y="f80"/>
                </a:lnTo>
                <a:lnTo>
                  <a:pt x="f87" y="f88"/>
                </a:lnTo>
                <a:lnTo>
                  <a:pt x="f89" y="f90"/>
                </a:lnTo>
                <a:lnTo>
                  <a:pt x="f91" y="f25"/>
                </a:lnTo>
                <a:lnTo>
                  <a:pt x="f92" y="f93"/>
                </a:lnTo>
                <a:lnTo>
                  <a:pt x="f92" y="f94"/>
                </a:lnTo>
                <a:lnTo>
                  <a:pt x="f23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104" y="f105"/>
                </a:ln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93"/>
                </a:lnTo>
                <a:lnTo>
                  <a:pt x="f8" y="f115"/>
                </a:lnTo>
                <a:lnTo>
                  <a:pt x="f116" y="f117"/>
                </a:lnTo>
                <a:lnTo>
                  <a:pt x="f118" y="f119"/>
                </a:lnTo>
                <a:lnTo>
                  <a:pt x="f120" y="f121"/>
                </a:lnTo>
                <a:lnTo>
                  <a:pt x="f5" y="f122"/>
                </a:lnTo>
                <a:lnTo>
                  <a:pt x="f10" y="f123"/>
                </a:lnTo>
              </a:path>
            </a:pathLst>
          </a:custGeom>
          <a:noFill/>
          <a:ln w="38103" cap="flat">
            <a:solidFill>
              <a:srgbClr val="FF0000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1B5BAF6-E567-456F-A688-DC408CC71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5585" y="0"/>
            <a:ext cx="13855162" cy="51434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5E09D145-AB6D-4BDA-B2C7-F175A9B64E96}"/>
              </a:ext>
            </a:extLst>
          </p:cNvPr>
          <p:cNvSpPr txBox="1"/>
          <p:nvPr/>
        </p:nvSpPr>
        <p:spPr>
          <a:xfrm>
            <a:off x="457200" y="4157008"/>
            <a:ext cx="8229600" cy="85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3600" b="0" i="0" u="none" strike="noStrike" kern="1200" cap="none" spc="0" baseline="0">
                <a:solidFill>
                  <a:srgbClr val="0050B0"/>
                </a:solidFill>
                <a:uFillTx/>
                <a:latin typeface="Franklin Gothic Medium"/>
              </a:rPr>
              <a:t>Esirakentaminen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4">
            <a:extLst>
              <a:ext uri="{FF2B5EF4-FFF2-40B4-BE49-F238E27FC236}">
                <a16:creationId xmlns:a16="http://schemas.microsoft.com/office/drawing/2014/main" id="{95816727-ADE9-456D-9686-EFD3E1697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373038">
            <a:off x="234551" y="730712"/>
            <a:ext cx="6028995" cy="54500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80BCE1C1-3C06-4D6A-A80C-6335CEF1F5D3}"/>
              </a:ext>
            </a:extLst>
          </p:cNvPr>
          <p:cNvSpPr txBox="1"/>
          <p:nvPr/>
        </p:nvSpPr>
        <p:spPr>
          <a:xfrm>
            <a:off x="4913190" y="467816"/>
            <a:ext cx="3869137" cy="45775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000" b="0" i="0" u="none" strike="noStrike" kern="1200" cap="none" spc="0" baseline="0">
                <a:solidFill>
                  <a:srgbClr val="000000"/>
                </a:solidFill>
                <a:uFillTx/>
                <a:latin typeface="Franklin Gothic Book" pitchFamily="34"/>
              </a:rPr>
              <a:t>Alueella louhitaan ja murskataan kalliomateriaalia sekä tasataan ja esirakennetaan tonttialueita. </a:t>
            </a: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2000" b="0" i="0" u="none" strike="noStrike" kern="0" cap="none" spc="0" baseline="0">
              <a:solidFill>
                <a:srgbClr val="000000"/>
              </a:solidFill>
              <a:uFillTx/>
              <a:latin typeface="Franklin Gothic Book" pitchFamily="34"/>
            </a:endParaRP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2000" b="0" i="0" u="none" strike="noStrike" kern="0" cap="none" spc="0" baseline="0">
              <a:solidFill>
                <a:srgbClr val="000000"/>
              </a:solidFill>
              <a:uFillTx/>
              <a:latin typeface="Franklin Gothic Book" pitchFamily="34"/>
            </a:endParaRP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000" b="0" i="0" u="none" strike="noStrike" kern="1200" cap="none" spc="0" baseline="0">
                <a:solidFill>
                  <a:srgbClr val="000000"/>
                </a:solidFill>
                <a:uFillTx/>
                <a:latin typeface="Franklin Gothic Book" pitchFamily="34"/>
              </a:rPr>
              <a:t>Suurin osa ylijäämämaista kuljetetaan hyötykäyttöön Hälvälän ampumaradalle meluvalliksi.</a:t>
            </a: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2000" b="0" i="0" u="none" strike="noStrike" kern="0" cap="none" spc="0" baseline="0">
              <a:solidFill>
                <a:srgbClr val="000000"/>
              </a:solidFill>
              <a:uFillTx/>
              <a:latin typeface="Franklin Gothic Book" pitchFamily="34"/>
            </a:endParaRP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2000" b="0" i="0" u="none" strike="noStrike" kern="1200" cap="none" spc="0" baseline="0">
              <a:solidFill>
                <a:srgbClr val="000000"/>
              </a:solidFill>
              <a:uFillTx/>
              <a:latin typeface="Franklin Gothic Book" pitchFamily="34"/>
            </a:endParaRP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000" b="0" i="0" u="none" strike="noStrike" kern="1200" cap="none" spc="0" baseline="0">
                <a:solidFill>
                  <a:srgbClr val="000000"/>
                </a:solidFill>
                <a:uFillTx/>
                <a:latin typeface="Franklin Gothic Book" pitchFamily="34"/>
              </a:rPr>
              <a:t>Aloitus toukokuu 2022</a:t>
            </a:r>
          </a:p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000" b="0" i="0" u="none" strike="noStrike" kern="1200" cap="none" spc="0" baseline="0">
                <a:solidFill>
                  <a:srgbClr val="000000"/>
                </a:solidFill>
                <a:uFillTx/>
                <a:latin typeface="Franklin Gothic Book" pitchFamily="34"/>
              </a:rPr>
              <a:t>Valmis 30.8.2025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1CA4A0-8C3E-4EBA-8168-D212F581260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fi-FI"/>
              <a:t>Kaavarunko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A21B239-DA41-446D-8FA8-5B6BCCD1CE8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fi-FI"/>
              <a:t>Pippo, Kujala, Lotila, Latomäki, Kariston portti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66AE9D4A-CAAA-400D-BC95-E58EE7C0D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5211"/>
            <a:ext cx="9144000" cy="60787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D852FEA-6C5E-406D-B1B7-82D1579DE5C3}"/>
              </a:ext>
            </a:extLst>
          </p:cNvPr>
          <p:cNvSpPr txBox="1"/>
          <p:nvPr/>
        </p:nvSpPr>
        <p:spPr>
          <a:xfrm>
            <a:off x="2234382" y="1397413"/>
            <a:ext cx="4675235" cy="2348682"/>
          </a:xfrm>
          <a:prstGeom prst="rect">
            <a:avLst/>
          </a:prstGeom>
          <a:solidFill>
            <a:srgbClr val="000000">
              <a:alpha val="50196"/>
            </a:srgbClr>
          </a:solidFill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Franklin Gothic Book" pitchFamily="34"/>
              </a:rPr>
              <a:t>Kaavarunkotyön tavoitteena on varmistaa Lahdelle merkittävän yritysalueen kehittyminen ja suunnitella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Franklin Gothic Book" pitchFamily="34"/>
              </a:rPr>
              <a:t>kokonaisuus toimivaksi liikenne, tehokkuus, uudet laajennusalueet sekä luontoarvot huomioiden. Kaavarunkotyö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Franklin Gothic Book" pitchFamily="34"/>
              </a:rPr>
              <a:t>liittyy yleiskaavatyöhön Y-203.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F3C26416-CD2F-4D6F-A794-FCD270D92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148"/>
            <a:ext cx="9144694" cy="53421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E3CE00-247D-47ED-AA0D-B983584F77A6}"/>
              </a:ext>
            </a:extLst>
          </p:cNvPr>
          <p:cNvSpPr txBox="1"/>
          <p:nvPr/>
        </p:nvSpPr>
        <p:spPr>
          <a:xfrm>
            <a:off x="628650" y="260704"/>
            <a:ext cx="8229600" cy="85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0050B0"/>
                </a:solidFill>
                <a:uFillTx/>
                <a:latin typeface="Franklin Gothic Medium"/>
              </a:rPr>
              <a:t>Kaavarungon suunnittelualue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C4FBBD-0CC0-4D03-8B8C-9964A243CF6D}"/>
              </a:ext>
            </a:extLst>
          </p:cNvPr>
          <p:cNvSpPr txBox="1"/>
          <p:nvPr/>
        </p:nvSpPr>
        <p:spPr>
          <a:xfrm>
            <a:off x="628650" y="1317641"/>
            <a:ext cx="3829049" cy="28801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Alueen pinta-ala on noin 690 ha.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Alueen merkittäviä yrityksiä ovat mm. Hartwall, Posti ja Salpakierto. 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Viking Malt on siirtämässä toimintojaan Niemen alueelta Pippo-Kujalaan. 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Kujalan alueen kehittäminen käynnistyi asemakaavatyöllä 2001 ja ensimmäisen vaiheen tonttien tasauksella 2005-2008.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C8BE256-3477-4A40-A319-1A49B01484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86299" y="1228542"/>
            <a:ext cx="4315839" cy="30583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3708AFA0-43B9-4F5C-ACE5-52A54FFD7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6200">
            <a:off x="959873" y="684986"/>
            <a:ext cx="2348398" cy="3328214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3" name="Kuva 4">
            <a:extLst>
              <a:ext uri="{FF2B5EF4-FFF2-40B4-BE49-F238E27FC236}">
                <a16:creationId xmlns:a16="http://schemas.microsoft.com/office/drawing/2014/main" id="{1BE8CB91-1CC8-4D0D-8DC9-F2B12EB7C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9012">
            <a:off x="3275207" y="594817"/>
            <a:ext cx="2342071" cy="3328214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4" name="Kuva 6">
            <a:extLst>
              <a:ext uri="{FF2B5EF4-FFF2-40B4-BE49-F238E27FC236}">
                <a16:creationId xmlns:a16="http://schemas.microsoft.com/office/drawing/2014/main" id="{C34EAC66-842C-4277-836D-8DF12AD2C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35647">
            <a:off x="5596110" y="684987"/>
            <a:ext cx="2350712" cy="3328214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B5250B95-3D91-4BCD-89C8-3F49D137A36A}"/>
              </a:ext>
            </a:extLst>
          </p:cNvPr>
          <p:cNvSpPr txBox="1"/>
          <p:nvPr/>
        </p:nvSpPr>
        <p:spPr>
          <a:xfrm>
            <a:off x="457200" y="4157008"/>
            <a:ext cx="8229600" cy="85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0050B0"/>
                </a:solidFill>
                <a:uFillTx/>
                <a:latin typeface="Franklin Gothic Medium"/>
              </a:rPr>
              <a:t>Kaavarunkoluonnokset A, B ja 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6">
            <a:extLst>
              <a:ext uri="{FF2B5EF4-FFF2-40B4-BE49-F238E27FC236}">
                <a16:creationId xmlns:a16="http://schemas.microsoft.com/office/drawing/2014/main" id="{FA943537-43DB-43AA-824D-D42068AD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614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5834EB6-06EB-7E8F-0AA5-572EB006D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/>
          <a:p>
            <a:r>
              <a:rPr lang="en-US" dirty="0" err="1"/>
              <a:t>Illan</a:t>
            </a:r>
            <a:r>
              <a:rPr lang="en-US" dirty="0"/>
              <a:t> </a:t>
            </a:r>
            <a:r>
              <a:rPr lang="en-US" dirty="0" err="1"/>
              <a:t>ohjelma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3A300F7-51F6-03AB-AAC6-9328BAB3C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25014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17:00 </a:t>
            </a:r>
            <a:r>
              <a:rPr lang="en-US" dirty="0" err="1"/>
              <a:t>Alkusanat</a:t>
            </a:r>
            <a:r>
              <a:rPr lang="en-US" dirty="0"/>
              <a:t> </a:t>
            </a:r>
          </a:p>
          <a:p>
            <a:r>
              <a:rPr lang="en-US" dirty="0"/>
              <a:t>17:05 </a:t>
            </a:r>
            <a:r>
              <a:rPr lang="en-US" dirty="0" err="1"/>
              <a:t>Johdatus</a:t>
            </a:r>
            <a:r>
              <a:rPr lang="en-US" dirty="0"/>
              <a:t> </a:t>
            </a:r>
            <a:r>
              <a:rPr lang="en-US" dirty="0" err="1"/>
              <a:t>kokonaiskuvaan</a:t>
            </a:r>
            <a:r>
              <a:rPr lang="en-US" dirty="0"/>
              <a:t> </a:t>
            </a:r>
          </a:p>
          <a:p>
            <a:r>
              <a:rPr lang="en-US" dirty="0"/>
              <a:t>17:15 </a:t>
            </a:r>
            <a:r>
              <a:rPr lang="en-US" dirty="0" err="1"/>
              <a:t>Kaavarunkoluonnosten</a:t>
            </a:r>
            <a:r>
              <a:rPr lang="en-US" dirty="0"/>
              <a:t> </a:t>
            </a:r>
            <a:r>
              <a:rPr lang="en-US" dirty="0" err="1"/>
              <a:t>esittely</a:t>
            </a:r>
            <a:r>
              <a:rPr lang="en-US" dirty="0"/>
              <a:t> </a:t>
            </a:r>
          </a:p>
          <a:p>
            <a:r>
              <a:rPr lang="en-US" dirty="0"/>
              <a:t>17:30 </a:t>
            </a:r>
            <a:r>
              <a:rPr lang="en-US" dirty="0" err="1"/>
              <a:t>Kaavarungon</a:t>
            </a:r>
            <a:r>
              <a:rPr lang="en-US" dirty="0"/>
              <a:t> </a:t>
            </a:r>
            <a:r>
              <a:rPr lang="en-US" dirty="0" err="1"/>
              <a:t>liikenneselvitys</a:t>
            </a:r>
            <a:r>
              <a:rPr lang="en-US" dirty="0"/>
              <a:t> </a:t>
            </a:r>
          </a:p>
          <a:p>
            <a:r>
              <a:rPr lang="en-US" dirty="0"/>
              <a:t>17:45 </a:t>
            </a:r>
            <a:r>
              <a:rPr lang="fi-FI" dirty="0"/>
              <a:t>Kujalankadun varteen sijoittuvan asemakaavamuutoksen esittely </a:t>
            </a:r>
          </a:p>
          <a:p>
            <a:r>
              <a:rPr lang="fi-FI" dirty="0"/>
              <a:t>18:00 Jatko ja osallistumismahdollisuudet</a:t>
            </a:r>
            <a:endParaRPr lang="en-US" dirty="0"/>
          </a:p>
          <a:p>
            <a:r>
              <a:rPr lang="en-US" dirty="0"/>
              <a:t>18:05 </a:t>
            </a:r>
            <a:r>
              <a:rPr lang="en-US" dirty="0" err="1"/>
              <a:t>Aikaa</a:t>
            </a:r>
            <a:r>
              <a:rPr lang="en-US" dirty="0"/>
              <a:t> </a:t>
            </a:r>
            <a:r>
              <a:rPr lang="en-US" dirty="0" err="1"/>
              <a:t>keskustelulle</a:t>
            </a:r>
            <a:r>
              <a:rPr lang="en-US" dirty="0"/>
              <a:t> ja </a:t>
            </a:r>
            <a:r>
              <a:rPr lang="en-US" dirty="0" err="1"/>
              <a:t>kysymyksille</a:t>
            </a:r>
            <a:endParaRPr lang="en-US" dirty="0"/>
          </a:p>
          <a:p>
            <a:r>
              <a:rPr lang="en-US" dirty="0" err="1"/>
              <a:t>Tilaisuus</a:t>
            </a:r>
            <a:r>
              <a:rPr lang="en-US" dirty="0"/>
              <a:t> </a:t>
            </a:r>
            <a:r>
              <a:rPr lang="en-US" dirty="0" err="1"/>
              <a:t>päättyy</a:t>
            </a:r>
            <a:r>
              <a:rPr lang="en-US" dirty="0"/>
              <a:t> </a:t>
            </a:r>
            <a:r>
              <a:rPr lang="en-US" dirty="0" err="1"/>
              <a:t>viimeistään</a:t>
            </a:r>
            <a:r>
              <a:rPr lang="en-US" dirty="0"/>
              <a:t> </a:t>
            </a:r>
            <a:r>
              <a:rPr lang="en-US" dirty="0" err="1"/>
              <a:t>klo</a:t>
            </a:r>
            <a:r>
              <a:rPr lang="en-US" dirty="0"/>
              <a:t> 19:00. </a:t>
            </a:r>
          </a:p>
        </p:txBody>
      </p:sp>
      <p:pic>
        <p:nvPicPr>
          <p:cNvPr id="7" name="Sisällön paikkamerkki 6" descr="Kuva, joka sisältää kohteen muovi&#10;&#10;Kuvaus luotu automaattisesti">
            <a:extLst>
              <a:ext uri="{FF2B5EF4-FFF2-40B4-BE49-F238E27FC236}">
                <a16:creationId xmlns:a16="http://schemas.microsoft.com/office/drawing/2014/main" id="{97D524EA-5557-4099-A3CB-536AEC714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84" r="642"/>
          <a:stretch/>
        </p:blipFill>
        <p:spPr>
          <a:xfrm>
            <a:off x="3575050" y="204788"/>
            <a:ext cx="5111750" cy="4121679"/>
          </a:xfrm>
          <a:noFill/>
        </p:spPr>
      </p:pic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FEFC3285-0F6F-9A2D-9834-6295D3F6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/>
          <a:p>
            <a:pPr>
              <a:spcAft>
                <a:spcPts val="600"/>
              </a:spcAft>
            </a:pPr>
            <a:fld id="{F2809280-AAAF-FC43-8DF7-61855E5F692B}" type="datetime2">
              <a:rPr lang="fi-FI"/>
              <a:pPr>
                <a:spcAft>
                  <a:spcPts val="600"/>
                </a:spcAft>
              </a:pPr>
              <a:t>tiistai 22. maaliskuu 2022</a:t>
            </a:fld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2862E2F-AFEA-A8D7-D8C3-44B69414A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pPr>
              <a:spcAft>
                <a:spcPts val="600"/>
              </a:spcAft>
            </a:pPr>
            <a:fld id="{93F9C575-CF5A-5B47-9AEE-34308199CFC3}" type="slidenum">
              <a:rPr lang="en-US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04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4">
            <a:extLst>
              <a:ext uri="{FF2B5EF4-FFF2-40B4-BE49-F238E27FC236}">
                <a16:creationId xmlns:a16="http://schemas.microsoft.com/office/drawing/2014/main" id="{B7CFD78F-A7F8-4227-BBEE-E6C9ADD19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608" y="1599166"/>
            <a:ext cx="2940774" cy="21162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Kuva 6">
            <a:extLst>
              <a:ext uri="{FF2B5EF4-FFF2-40B4-BE49-F238E27FC236}">
                <a16:creationId xmlns:a16="http://schemas.microsoft.com/office/drawing/2014/main" id="{42CE8EDC-AEC9-4373-9BA3-CFF0929E3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9166"/>
            <a:ext cx="2930816" cy="21162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Kuva 8">
            <a:extLst>
              <a:ext uri="{FF2B5EF4-FFF2-40B4-BE49-F238E27FC236}">
                <a16:creationId xmlns:a16="http://schemas.microsoft.com/office/drawing/2014/main" id="{FB2DC4D7-90F4-4AF3-8A53-71B59F393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183" y="1599166"/>
            <a:ext cx="2933614" cy="21162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BA278899-BC26-4648-919E-41943F1E4AA7}"/>
              </a:ext>
            </a:extLst>
          </p:cNvPr>
          <p:cNvSpPr txBox="1"/>
          <p:nvPr/>
        </p:nvSpPr>
        <p:spPr>
          <a:xfrm>
            <a:off x="628650" y="260704"/>
            <a:ext cx="8229600" cy="85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0050B0"/>
                </a:solidFill>
                <a:uFillTx/>
                <a:latin typeface="Franklin Gothic Medium"/>
              </a:rPr>
              <a:t>Latomäki ja Kariston portti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3D20569D-90C1-4B65-931B-35B27CBEBA62}"/>
              </a:ext>
            </a:extLst>
          </p:cNvPr>
          <p:cNvSpPr txBox="1"/>
          <p:nvPr/>
        </p:nvSpPr>
        <p:spPr>
          <a:xfrm>
            <a:off x="3702048" y="4060841"/>
            <a:ext cx="1739902" cy="466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Vaihtoehto B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873EF3EA-474E-4E6D-88C7-44EDBCB8BECB}"/>
              </a:ext>
            </a:extLst>
          </p:cNvPr>
          <p:cNvSpPr txBox="1"/>
          <p:nvPr/>
        </p:nvSpPr>
        <p:spPr>
          <a:xfrm>
            <a:off x="6810039" y="4060841"/>
            <a:ext cx="1739902" cy="466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Vaihtoehto C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B1BACB7D-2E3C-4746-A469-BF01AA077E3F}"/>
              </a:ext>
            </a:extLst>
          </p:cNvPr>
          <p:cNvSpPr txBox="1"/>
          <p:nvPr/>
        </p:nvSpPr>
        <p:spPr>
          <a:xfrm>
            <a:off x="595457" y="4060841"/>
            <a:ext cx="1739902" cy="466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Vaihtoehto 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05D527DB-AE4D-4DDF-9FD5-01212FB4B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02" y="1481437"/>
            <a:ext cx="2957197" cy="23222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Kuva 4">
            <a:extLst>
              <a:ext uri="{FF2B5EF4-FFF2-40B4-BE49-F238E27FC236}">
                <a16:creationId xmlns:a16="http://schemas.microsoft.com/office/drawing/2014/main" id="{2C7691DD-FC33-42D3-91B5-BF3E4EBE4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291" y="1481437"/>
            <a:ext cx="2921416" cy="23222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Kuva 6">
            <a:extLst>
              <a:ext uri="{FF2B5EF4-FFF2-40B4-BE49-F238E27FC236}">
                <a16:creationId xmlns:a16="http://schemas.microsoft.com/office/drawing/2014/main" id="{C4C00A52-7C84-4137-8DCD-F9A46C228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81437"/>
            <a:ext cx="2940783" cy="23222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DB869FA-DC2F-46BF-A85B-1A3CF3862009}"/>
              </a:ext>
            </a:extLst>
          </p:cNvPr>
          <p:cNvSpPr txBox="1"/>
          <p:nvPr/>
        </p:nvSpPr>
        <p:spPr>
          <a:xfrm>
            <a:off x="628650" y="260704"/>
            <a:ext cx="8229600" cy="85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0050B0"/>
                </a:solidFill>
                <a:uFillTx/>
                <a:latin typeface="Franklin Gothic Medium"/>
              </a:rPr>
              <a:t>Pippo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76D27C4C-A75A-4363-86BA-D709FE43586D}"/>
              </a:ext>
            </a:extLst>
          </p:cNvPr>
          <p:cNvSpPr txBox="1"/>
          <p:nvPr/>
        </p:nvSpPr>
        <p:spPr>
          <a:xfrm>
            <a:off x="3702048" y="4060841"/>
            <a:ext cx="1739902" cy="466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Vaihtoehto B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D8293DC-059A-4503-8154-307E57AE159A}"/>
              </a:ext>
            </a:extLst>
          </p:cNvPr>
          <p:cNvSpPr txBox="1"/>
          <p:nvPr/>
        </p:nvSpPr>
        <p:spPr>
          <a:xfrm>
            <a:off x="6810039" y="4060841"/>
            <a:ext cx="1739902" cy="466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Vaihtoehto C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223173E6-7FB0-4D9A-B60B-E0E29FC55876}"/>
              </a:ext>
            </a:extLst>
          </p:cNvPr>
          <p:cNvSpPr txBox="1"/>
          <p:nvPr/>
        </p:nvSpPr>
        <p:spPr>
          <a:xfrm>
            <a:off x="595457" y="4060841"/>
            <a:ext cx="1739902" cy="466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Vaihtoehto 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07AD6A-7CB4-4FEE-B49E-FAB418DC7B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fi-FI" dirty="0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Liikenneselvitys</a:t>
            </a:r>
            <a:br>
              <a:rPr lang="fi-FI" dirty="0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i-FI" sz="1400" dirty="0" err="1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Pippo</a:t>
            </a:r>
            <a:r>
              <a:rPr lang="fi-FI" sz="1400" dirty="0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-Kujala kaavarunko</a:t>
            </a:r>
            <a:endParaRPr lang="fi-FI" dirty="0">
              <a:solidFill>
                <a:schemeClr val="tx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9143104-3A25-495C-88D7-9995AFCF2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Juhana Polojärvi</a:t>
            </a:r>
          </a:p>
          <a:p>
            <a:r>
              <a:rPr lang="fi-FI" sz="1200" dirty="0">
                <a:solidFill>
                  <a:schemeClr val="tx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liikenneinsinööri</a:t>
            </a:r>
          </a:p>
        </p:txBody>
      </p:sp>
    </p:spTree>
    <p:extLst>
      <p:ext uri="{BB962C8B-B14F-4D97-AF65-F5344CB8AC3E}">
        <p14:creationId xmlns:p14="http://schemas.microsoft.com/office/powerpoint/2010/main" val="3211763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B9C4FA-18ED-428F-91D1-20DC9F63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Selvityksen sisältö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3D3F49-7B78-4964-9852-8F6E3D843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748571"/>
          </a:xfrm>
        </p:spPr>
        <p:txBody>
          <a:bodyPr>
            <a:normAutofit/>
          </a:bodyPr>
          <a:lstStyle/>
          <a:p>
            <a:r>
              <a:rPr lang="fi-FI" sz="1800" dirty="0"/>
              <a:t>Liikenteelliset vaikutukset kaavarungon eri vaihtoehdoissa eri kulkumuotoihin</a:t>
            </a:r>
          </a:p>
          <a:p>
            <a:r>
              <a:rPr lang="fi-FI" sz="1800" dirty="0"/>
              <a:t>Tarkastelualueessa mukana myös </a:t>
            </a:r>
            <a:r>
              <a:rPr lang="fi-FI" sz="1800" dirty="0" err="1"/>
              <a:t>Karistonmäki</a:t>
            </a:r>
            <a:r>
              <a:rPr lang="fi-FI" sz="1800" dirty="0"/>
              <a:t>-Kolava -kaavarungon alue</a:t>
            </a:r>
          </a:p>
          <a:p>
            <a:endParaRPr lang="fi-FI" sz="1800" dirty="0"/>
          </a:p>
          <a:p>
            <a:endParaRPr lang="fi-FI" sz="18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BAE8C94-AD7C-48F6-90B1-85D9A804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EA2B-0F5F-4D49-A785-2270B809D22F}" type="datetime2">
              <a:rPr lang="fi-FI" smtClean="0"/>
              <a:t>tiistai 22. maaliskuu 2022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C0B4E41-7860-4F50-A6DB-23E15417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23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7AB760D-5EE7-442D-8389-1C0B795F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168" y="2703226"/>
            <a:ext cx="2432299" cy="18464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47F566CC-29D1-4F46-9862-E5D80AB41783}"/>
              </a:ext>
            </a:extLst>
          </p:cNvPr>
          <p:cNvSpPr txBox="1">
            <a:spLocks/>
          </p:cNvSpPr>
          <p:nvPr/>
        </p:nvSpPr>
        <p:spPr>
          <a:xfrm>
            <a:off x="457200" y="1962150"/>
            <a:ext cx="5713968" cy="2789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/>
              <a:t>1. vaihe:</a:t>
            </a:r>
          </a:p>
          <a:p>
            <a:pPr lvl="1"/>
            <a:r>
              <a:rPr lang="fi-FI" sz="1600" dirty="0"/>
              <a:t>Liikenne-ennusteet liikennemallin pohjalta</a:t>
            </a:r>
          </a:p>
          <a:p>
            <a:pPr lvl="1"/>
            <a:r>
              <a:rPr lang="fi-FI" sz="1600" dirty="0"/>
              <a:t>Ennusteen mukaiset toimivuustarkastelut selvitysalueen keskeisistä liittymistä</a:t>
            </a:r>
          </a:p>
          <a:p>
            <a:pPr marL="457200" lvl="1" indent="0">
              <a:buNone/>
            </a:pPr>
            <a:r>
              <a:rPr lang="fi-FI" sz="1600" dirty="0"/>
              <a:t>→  Saadaan selville verkolliset tarpeet ja tarvittavat toimenpiteet niiden täyttämiseksi</a:t>
            </a:r>
          </a:p>
          <a:p>
            <a:pPr marL="342900" lvl="1" indent="-342900">
              <a:buFont typeface="Arial"/>
              <a:buChar char="•"/>
            </a:pPr>
            <a:r>
              <a:rPr lang="fi-FI" sz="1800" dirty="0"/>
              <a:t>Lisäksi alueen toimijoille tehtiin kysely nykytilanteesta ja tarpeista, joita pyritään ottamaan jatkosuunnittelussa huomioon</a:t>
            </a:r>
          </a:p>
          <a:p>
            <a:pPr lvl="1"/>
            <a:endParaRPr lang="fi-FI" sz="1600" dirty="0"/>
          </a:p>
          <a:p>
            <a:pPr lvl="1"/>
            <a:endParaRPr lang="fi-FI" sz="1600" dirty="0"/>
          </a:p>
          <a:p>
            <a:endParaRPr lang="fi-FI" sz="1800" dirty="0"/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941215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B9C4FA-18ED-428F-91D1-20DC9F63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Alustavat ennustetarkastelut (2030)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BAE8C94-AD7C-48F6-90B1-85D9A804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EA2B-0F5F-4D49-A785-2270B809D22F}" type="datetime2">
              <a:rPr lang="fi-FI" smtClean="0"/>
              <a:t>tiistai 22. maaliskuu 2022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C0B4E41-7860-4F50-A6DB-23E15417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24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47F566CC-29D1-4F46-9862-E5D80AB41783}"/>
              </a:ext>
            </a:extLst>
          </p:cNvPr>
          <p:cNvSpPr txBox="1">
            <a:spLocks/>
          </p:cNvSpPr>
          <p:nvPr/>
        </p:nvSpPr>
        <p:spPr>
          <a:xfrm>
            <a:off x="457200" y="1036684"/>
            <a:ext cx="8187128" cy="258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600" dirty="0"/>
              <a:t>Uusi maankäyttö lisää liikennettä erityisesti VT4:llä, </a:t>
            </a:r>
            <a:r>
              <a:rPr lang="fi-FI" sz="1600" dirty="0" err="1"/>
              <a:t>Nastolantiellä</a:t>
            </a:r>
            <a:r>
              <a:rPr lang="fi-FI" sz="1600" dirty="0"/>
              <a:t> ja eteläisellä kehätiellä</a:t>
            </a:r>
          </a:p>
          <a:p>
            <a:r>
              <a:rPr lang="fi-FI" sz="1600" dirty="0"/>
              <a:t>Maankäytön luonteesta </a:t>
            </a:r>
            <a:r>
              <a:rPr lang="fi-FI" sz="1600"/>
              <a:t>johtuen suuri </a:t>
            </a:r>
            <a:r>
              <a:rPr lang="fi-FI" sz="1600" dirty="0"/>
              <a:t>osa on raskasta liikennettä (n. 11 %)</a:t>
            </a:r>
          </a:p>
          <a:p>
            <a:r>
              <a:rPr lang="fi-FI" sz="1600" dirty="0"/>
              <a:t>Vaihtoehdoista liikenteeseen aiheutuvien vaikutusten väliset erot vähäiset</a:t>
            </a:r>
          </a:p>
          <a:p>
            <a:r>
              <a:rPr lang="fi-FI" sz="1600" dirty="0"/>
              <a:t>Latomäen sillan merkitys vähäinen autoliikenteen kannalta</a:t>
            </a:r>
          </a:p>
          <a:p>
            <a:r>
              <a:rPr lang="fi-FI" sz="1600" dirty="0"/>
              <a:t>Mikään vaihtoehdoista ei ruuhkauta </a:t>
            </a:r>
            <a:r>
              <a:rPr lang="fi-FI" sz="1600" dirty="0" err="1"/>
              <a:t>Pippo</a:t>
            </a:r>
            <a:r>
              <a:rPr lang="fi-FI" sz="1600" dirty="0"/>
              <a:t>-Kujalan alueen liikenneverkkoa merkittävästi</a:t>
            </a:r>
          </a:p>
          <a:p>
            <a:pPr lvl="1"/>
            <a:r>
              <a:rPr lang="fi-FI" sz="1400" dirty="0"/>
              <a:t>Tarkemmat toimivuustarkastelut tuovat tähän vielä täsmennystä</a:t>
            </a:r>
          </a:p>
          <a:p>
            <a:pPr lvl="1"/>
            <a:endParaRPr lang="fi-FI" sz="1600" dirty="0"/>
          </a:p>
          <a:p>
            <a:pPr lvl="1"/>
            <a:endParaRPr lang="fi-FI" sz="1600" dirty="0"/>
          </a:p>
          <a:p>
            <a:endParaRPr lang="fi-FI" sz="1800" dirty="0"/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563383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B9C4FA-18ED-428F-91D1-20DC9F63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VE1 (alustavat tarkastelut)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BAE8C94-AD7C-48F6-90B1-85D9A804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EA2B-0F5F-4D49-A785-2270B809D22F}" type="datetime2">
              <a:rPr lang="fi-FI" smtClean="0"/>
              <a:t>tiistai 22. maaliskuu 2022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C0B4E41-7860-4F50-A6DB-23E15417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25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47F566CC-29D1-4F46-9862-E5D80AB41783}"/>
              </a:ext>
            </a:extLst>
          </p:cNvPr>
          <p:cNvSpPr txBox="1">
            <a:spLocks/>
          </p:cNvSpPr>
          <p:nvPr/>
        </p:nvSpPr>
        <p:spPr>
          <a:xfrm>
            <a:off x="457200" y="1036684"/>
            <a:ext cx="3555167" cy="258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/>
              <a:t>Liikenne suuntautuu suurelta osin Joutjärven eritasoliittymän alueelle</a:t>
            </a:r>
          </a:p>
          <a:p>
            <a:r>
              <a:rPr lang="fi-FI" sz="1800" dirty="0"/>
              <a:t>Uusi silta aiheuttaisi Tonttilaan läpiajoa</a:t>
            </a:r>
          </a:p>
          <a:p>
            <a:pPr lvl="1"/>
            <a:endParaRPr lang="fi-FI" sz="1600" dirty="0"/>
          </a:p>
          <a:p>
            <a:endParaRPr lang="fi-FI" sz="1800" dirty="0"/>
          </a:p>
          <a:p>
            <a:endParaRPr lang="fi-FI" sz="18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BBF4F47-18B7-4D08-B8D2-AEC8703D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885" y="0"/>
            <a:ext cx="5169115" cy="51435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8FC15A7-028B-4C52-B716-920B3B9BF9F2}"/>
              </a:ext>
            </a:extLst>
          </p:cNvPr>
          <p:cNvSpPr txBox="1"/>
          <p:nvPr/>
        </p:nvSpPr>
        <p:spPr>
          <a:xfrm>
            <a:off x="7864840" y="4913559"/>
            <a:ext cx="14449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(Keskivuorokausiliikenne)</a:t>
            </a:r>
          </a:p>
        </p:txBody>
      </p:sp>
    </p:spTree>
    <p:extLst>
      <p:ext uri="{BB962C8B-B14F-4D97-AF65-F5344CB8AC3E}">
        <p14:creationId xmlns:p14="http://schemas.microsoft.com/office/powerpoint/2010/main" val="2835547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B9C4FA-18ED-428F-91D1-20DC9F63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VE2 (alustavat tarkastelut)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BAE8C94-AD7C-48F6-90B1-85D9A804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EA2B-0F5F-4D49-A785-2270B809D22F}" type="datetime2">
              <a:rPr lang="fi-FI" smtClean="0"/>
              <a:t>tiistai 22. maaliskuu 2022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C0B4E41-7860-4F50-A6DB-23E15417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26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47F566CC-29D1-4F46-9862-E5D80AB41783}"/>
              </a:ext>
            </a:extLst>
          </p:cNvPr>
          <p:cNvSpPr txBox="1">
            <a:spLocks/>
          </p:cNvSpPr>
          <p:nvPr/>
        </p:nvSpPr>
        <p:spPr>
          <a:xfrm>
            <a:off x="457200" y="1036684"/>
            <a:ext cx="3590144" cy="3515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600" dirty="0"/>
              <a:t>VE1:een verrattuna erot pieniä</a:t>
            </a:r>
          </a:p>
          <a:p>
            <a:pPr lvl="1"/>
            <a:r>
              <a:rPr lang="fi-FI" sz="1400" dirty="0"/>
              <a:t> eteläosan laajempi maankäyttö lisää myös alueen liikennemääriä, mutta se ohjautuu hieman enemmän </a:t>
            </a:r>
            <a:r>
              <a:rPr lang="fi-FI" sz="1400" dirty="0" err="1"/>
              <a:t>Pippon</a:t>
            </a:r>
            <a:r>
              <a:rPr lang="fi-FI" sz="1400" dirty="0"/>
              <a:t> kuin Joutjärven eritasoliittymään</a:t>
            </a:r>
            <a:endParaRPr lang="fi-FI" sz="1600" dirty="0"/>
          </a:p>
          <a:p>
            <a:pPr lvl="1"/>
            <a:endParaRPr lang="fi-FI" sz="1600" dirty="0"/>
          </a:p>
          <a:p>
            <a:endParaRPr lang="fi-FI" sz="1800" dirty="0"/>
          </a:p>
          <a:p>
            <a:endParaRPr lang="fi-FI" sz="18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60E9213-64BA-4E6F-9362-F53D6E62C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021" y="1"/>
            <a:ext cx="5185980" cy="5150038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3F24308A-D1A8-4323-BB54-7736632BD3C5}"/>
              </a:ext>
            </a:extLst>
          </p:cNvPr>
          <p:cNvSpPr txBox="1"/>
          <p:nvPr/>
        </p:nvSpPr>
        <p:spPr>
          <a:xfrm>
            <a:off x="7864840" y="4939303"/>
            <a:ext cx="14449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(Keskivuorokausiliikenne)</a:t>
            </a:r>
          </a:p>
        </p:txBody>
      </p:sp>
    </p:spTree>
    <p:extLst>
      <p:ext uri="{BB962C8B-B14F-4D97-AF65-F5344CB8AC3E}">
        <p14:creationId xmlns:p14="http://schemas.microsoft.com/office/powerpoint/2010/main" val="2263897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B9C4FA-18ED-428F-91D1-20DC9F63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VE3 (alustavat tarkastelut)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BAE8C94-AD7C-48F6-90B1-85D9A804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EA2B-0F5F-4D49-A785-2270B809D22F}" type="datetime2">
              <a:rPr lang="fi-FI" smtClean="0"/>
              <a:t>tiistai 22. maaliskuu 2022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C0B4E41-7860-4F50-A6DB-23E15417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27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47F566CC-29D1-4F46-9862-E5D80AB41783}"/>
              </a:ext>
            </a:extLst>
          </p:cNvPr>
          <p:cNvSpPr txBox="1">
            <a:spLocks/>
          </p:cNvSpPr>
          <p:nvPr/>
        </p:nvSpPr>
        <p:spPr>
          <a:xfrm>
            <a:off x="457200" y="1036684"/>
            <a:ext cx="3725056" cy="3515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600" dirty="0"/>
              <a:t>Ilman uutta siltaa</a:t>
            </a:r>
          </a:p>
          <a:p>
            <a:pPr marL="0" indent="0">
              <a:buNone/>
            </a:pPr>
            <a:r>
              <a:rPr lang="fi-FI" sz="1600" dirty="0"/>
              <a:t>→  </a:t>
            </a:r>
            <a:r>
              <a:rPr lang="fi-FI" sz="1600" dirty="0" err="1"/>
              <a:t>Nastolantielle</a:t>
            </a:r>
            <a:r>
              <a:rPr lang="fi-FI" sz="1600" dirty="0"/>
              <a:t> enemmän liikennettä, Tonttilaan ei muodostu uutta läpiajoa</a:t>
            </a:r>
          </a:p>
          <a:p>
            <a:r>
              <a:rPr lang="fi-FI" sz="1600" dirty="0" err="1"/>
              <a:t>Lakkilantien</a:t>
            </a:r>
            <a:r>
              <a:rPr lang="fi-FI" sz="1600" dirty="0"/>
              <a:t> pieni kierto vähentää läpiajoliikennettä</a:t>
            </a:r>
          </a:p>
          <a:p>
            <a:endParaRPr lang="fi-FI" sz="1800" dirty="0"/>
          </a:p>
          <a:p>
            <a:endParaRPr lang="fi-FI" sz="18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60E9213-64BA-4E6F-9362-F53D6E62C8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64675" y="0"/>
            <a:ext cx="5179325" cy="51435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7D3CA8E1-A0E2-49BB-B637-3552D42B0028}"/>
              </a:ext>
            </a:extLst>
          </p:cNvPr>
          <p:cNvSpPr txBox="1"/>
          <p:nvPr/>
        </p:nvSpPr>
        <p:spPr>
          <a:xfrm>
            <a:off x="7864840" y="4929839"/>
            <a:ext cx="14449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/>
              <a:t>(Keskivuorokausiliikenne)</a:t>
            </a:r>
          </a:p>
        </p:txBody>
      </p:sp>
    </p:spTree>
    <p:extLst>
      <p:ext uri="{BB962C8B-B14F-4D97-AF65-F5344CB8AC3E}">
        <p14:creationId xmlns:p14="http://schemas.microsoft.com/office/powerpoint/2010/main" val="2173881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B9C4FA-18ED-428F-91D1-20DC9F63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BAE8C94-AD7C-48F6-90B1-85D9A804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EA2B-0F5F-4D49-A785-2270B809D22F}" type="datetime2">
              <a:rPr lang="fi-FI" smtClean="0"/>
              <a:t>tiistai 22. maaliskuu 2022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C0B4E41-7860-4F50-A6DB-23E15417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28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47F566CC-29D1-4F46-9862-E5D80AB41783}"/>
              </a:ext>
            </a:extLst>
          </p:cNvPr>
          <p:cNvSpPr txBox="1">
            <a:spLocks/>
          </p:cNvSpPr>
          <p:nvPr/>
        </p:nvSpPr>
        <p:spPr>
          <a:xfrm>
            <a:off x="457200" y="1036684"/>
            <a:ext cx="8187128" cy="258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ts val="2000"/>
              </a:lnSpc>
              <a:spcBef>
                <a:spcPts val="6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/>
              <a:t>Vaiheen 1 selvityksen ja valitun kaavaratkaisun pohjalta edetään vaiheeseen 2 eli yleissuunnitteluun:</a:t>
            </a:r>
          </a:p>
          <a:p>
            <a:pPr lvl="1"/>
            <a:r>
              <a:rPr lang="fi-FI" sz="1600" dirty="0"/>
              <a:t>Uusien katujen yleissuunnitelmat</a:t>
            </a:r>
          </a:p>
          <a:p>
            <a:pPr lvl="1"/>
            <a:r>
              <a:rPr lang="fi-FI" sz="1600" dirty="0"/>
              <a:t>Olemassa olevien liittymien mahdolliset toimenpiteet</a:t>
            </a:r>
          </a:p>
          <a:p>
            <a:pPr lvl="1"/>
            <a:r>
              <a:rPr lang="fi-FI" sz="1600" dirty="0"/>
              <a:t>Kustannusarviot</a:t>
            </a:r>
          </a:p>
          <a:p>
            <a:pPr lvl="1"/>
            <a:endParaRPr lang="fi-FI" sz="1600" dirty="0"/>
          </a:p>
          <a:p>
            <a:r>
              <a:rPr lang="fi-FI" sz="1800" dirty="0"/>
              <a:t>VT12:sta on tehty 2010 yleissuunnitelma (Joutjärvi – Uusikylä), jonka etenemisestä tiesuunnitteluun ei ole toistaiseksi tietoa</a:t>
            </a:r>
          </a:p>
          <a:p>
            <a:pPr lvl="1"/>
            <a:endParaRPr lang="fi-FI" sz="1600" dirty="0"/>
          </a:p>
          <a:p>
            <a:endParaRPr lang="fi-FI" sz="1800" dirty="0"/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250967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A86E3E-5795-48D1-9B66-9C9E86C3729B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fi-FI"/>
              <a:t>Asemakaava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BBA8B3-FE20-464A-A6E2-BB5D8F7345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fi-FI"/>
              <a:t>Kujalankatu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E537B4-E643-463B-9337-A328D0837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456" y="169200"/>
            <a:ext cx="6560344" cy="1613209"/>
          </a:xfrm>
        </p:spPr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Illan pelisäännöt ja </a:t>
            </a:r>
            <a:r>
              <a:rPr lang="fi-FI" dirty="0" err="1">
                <a:solidFill>
                  <a:schemeClr val="tx1"/>
                </a:solidFill>
              </a:rPr>
              <a:t>Teamsin</a:t>
            </a:r>
            <a:r>
              <a:rPr lang="fi-FI" dirty="0">
                <a:solidFill>
                  <a:schemeClr val="tx1"/>
                </a:solidFill>
              </a:rPr>
              <a:t> käyttö</a:t>
            </a:r>
          </a:p>
        </p:txBody>
      </p:sp>
    </p:spTree>
    <p:extLst>
      <p:ext uri="{BB962C8B-B14F-4D97-AF65-F5344CB8AC3E}">
        <p14:creationId xmlns:p14="http://schemas.microsoft.com/office/powerpoint/2010/main" val="3671329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89663566-45A5-410C-8EB9-8838A789E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8432"/>
            <a:ext cx="9144000" cy="61003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kstiruutu 3">
            <a:extLst>
              <a:ext uri="{FF2B5EF4-FFF2-40B4-BE49-F238E27FC236}">
                <a16:creationId xmlns:a16="http://schemas.microsoft.com/office/drawing/2014/main" id="{90B88231-D4F5-4D4C-9930-A9C692CBEA17}"/>
              </a:ext>
            </a:extLst>
          </p:cNvPr>
          <p:cNvSpPr txBox="1"/>
          <p:nvPr/>
        </p:nvSpPr>
        <p:spPr>
          <a:xfrm>
            <a:off x="2386782" y="1602200"/>
            <a:ext cx="4603798" cy="2162945"/>
          </a:xfrm>
          <a:prstGeom prst="rect">
            <a:avLst/>
          </a:prstGeom>
          <a:solidFill>
            <a:srgbClr val="000000">
              <a:alpha val="50196"/>
            </a:srgbClr>
          </a:solidFill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FFFFFF"/>
                </a:solidFill>
                <a:latin typeface="Franklin Gothic Book"/>
              </a:rPr>
              <a:t>Kujalankadun asemakaavatyön</a:t>
            </a:r>
            <a:r>
              <a:rPr lang="fi-FI" sz="1800" b="0" i="0" u="none" strike="noStrike" kern="1200" cap="none" spc="0" baseline="0" dirty="0">
                <a:solidFill>
                  <a:srgbClr val="FFFFFF"/>
                </a:solidFill>
                <a:uFillTx/>
                <a:latin typeface="Franklin Gothic Book"/>
              </a:rPr>
              <a:t> tavoitteena on tavaraliikenneterminaalin alueen sekä ympäröivien korttelialueiden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FFFFFF"/>
                </a:solidFill>
                <a:uFillTx/>
                <a:latin typeface="Franklin Gothic Book"/>
              </a:rPr>
              <a:t>rajauksen, käyttötarkoituksen ja tonttijaon tarkistaminen sekä moottoriurheilukeskuksen alueen asemakaavoittaminen.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545DC2AE-864F-4C6D-8D75-9329102EC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85" y="328681"/>
            <a:ext cx="4572000" cy="44861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63524A-9267-46EA-B2B7-E430E9B01F16}"/>
              </a:ext>
            </a:extLst>
          </p:cNvPr>
          <p:cNvSpPr txBox="1"/>
          <p:nvPr/>
        </p:nvSpPr>
        <p:spPr>
          <a:xfrm>
            <a:off x="5429250" y="1131670"/>
            <a:ext cx="3368164" cy="28801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Tehokkuus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6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Käyttötarkoitus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6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Tonttien rajaus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6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Moottoriurheilukeskus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6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Vartio-ojan luontoarvot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6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8">
            <a:extLst>
              <a:ext uri="{FF2B5EF4-FFF2-40B4-BE49-F238E27FC236}">
                <a16:creationId xmlns:a16="http://schemas.microsoft.com/office/drawing/2014/main" id="{05861914-3A48-4EA1-BE75-8CE5D1FA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32" y="0"/>
            <a:ext cx="8500006" cy="51434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Kuva 4">
            <a:extLst>
              <a:ext uri="{FF2B5EF4-FFF2-40B4-BE49-F238E27FC236}">
                <a16:creationId xmlns:a16="http://schemas.microsoft.com/office/drawing/2014/main" id="{10368DC9-1F7A-43BC-A33D-F15766B5F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03" y="777633"/>
            <a:ext cx="5551176" cy="46726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840CFBDC-63CB-4A82-A2A6-2071500DA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6768"/>
            <a:ext cx="9144000" cy="55702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Kuva 3">
            <a:extLst>
              <a:ext uri="{FF2B5EF4-FFF2-40B4-BE49-F238E27FC236}">
                <a16:creationId xmlns:a16="http://schemas.microsoft.com/office/drawing/2014/main" id="{388A7A07-EF1A-41D8-B7A3-723193310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80" y="179935"/>
            <a:ext cx="4317577" cy="4672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Kuva 4">
            <a:extLst>
              <a:ext uri="{FF2B5EF4-FFF2-40B4-BE49-F238E27FC236}">
                <a16:creationId xmlns:a16="http://schemas.microsoft.com/office/drawing/2014/main" id="{19861E07-2609-4531-A762-29FEC0E5C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658" y="4286972"/>
            <a:ext cx="5850230" cy="7569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65E589-4E09-42AF-AE8B-5992E884D184}"/>
              </a:ext>
            </a:extLst>
          </p:cNvPr>
          <p:cNvSpPr txBox="1"/>
          <p:nvPr/>
        </p:nvSpPr>
        <p:spPr>
          <a:xfrm>
            <a:off x="628650" y="260704"/>
            <a:ext cx="8229600" cy="85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0050B0"/>
                </a:solidFill>
                <a:uFillTx/>
                <a:latin typeface="Franklin Gothic Medium"/>
              </a:rPr>
              <a:t>Selvityksiä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557317-B11E-4869-8607-ED79C11BE9DA}"/>
              </a:ext>
            </a:extLst>
          </p:cNvPr>
          <p:cNvSpPr txBox="1"/>
          <p:nvPr/>
        </p:nvSpPr>
        <p:spPr>
          <a:xfrm>
            <a:off x="628650" y="1746375"/>
            <a:ext cx="6079223" cy="25719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Liikenneselvitys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Luontoselvitykset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Rakennettavuusselvitykset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Massatarkastelu-, kaavatalous- ja hulevesiselvitys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Arkeologinen inventointi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Älyinfraselvitys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788C44FD-6EE3-4DD6-9724-678019463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2904">
            <a:off x="5713190" y="966237"/>
            <a:ext cx="2612523" cy="3397124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B54FEFB3-FDB4-47D2-B18A-D7AB87C67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39" y="0"/>
            <a:ext cx="8469721" cy="51434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50D8CC-5E4D-45FE-AC02-605FD8A169B3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fi-FI"/>
              <a:t>Osallistumisen mahdollisuuksia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7E54CC1-9853-4EB9-A1A0-883480C7386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fi-FI"/>
              <a:t>Kuinka pääsen mukaan suunnitteluun?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DA66AFC6-4657-4478-BFAD-DD673AAC7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4858" y="0"/>
            <a:ext cx="10413726" cy="51434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kstiruutu 3">
            <a:extLst>
              <a:ext uri="{FF2B5EF4-FFF2-40B4-BE49-F238E27FC236}">
                <a16:creationId xmlns:a16="http://schemas.microsoft.com/office/drawing/2014/main" id="{13F3B6F2-E7D5-4A06-9F43-04C2CCA26C3D}"/>
              </a:ext>
            </a:extLst>
          </p:cNvPr>
          <p:cNvSpPr txBox="1"/>
          <p:nvPr/>
        </p:nvSpPr>
        <p:spPr>
          <a:xfrm>
            <a:off x="2234382" y="1397413"/>
            <a:ext cx="4675235" cy="2348682"/>
          </a:xfrm>
          <a:prstGeom prst="rect">
            <a:avLst/>
          </a:prstGeom>
          <a:solidFill>
            <a:srgbClr val="000000">
              <a:alpha val="50196"/>
            </a:srgbClr>
          </a:solidFill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FFFFFF"/>
                </a:solidFill>
                <a:uFillTx/>
                <a:latin typeface="Franklin Gothic Book" pitchFamily="34"/>
              </a:rPr>
              <a:t>Luonnokset ovat kuultavana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FFFFFF"/>
                </a:solidFill>
                <a:uFillTx/>
                <a:latin typeface="Franklin Gothic Book" pitchFamily="34"/>
              </a:rPr>
              <a:t>17.3. – 14.4.2022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FFFFFF"/>
                </a:solidFill>
                <a:uFillTx/>
                <a:latin typeface="Franklin Gothic Book" pitchFamily="34"/>
              </a:rPr>
              <a:t>välisen ajan.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4">
            <a:extLst>
              <a:ext uri="{FF2B5EF4-FFF2-40B4-BE49-F238E27FC236}">
                <a16:creationId xmlns:a16="http://schemas.microsoft.com/office/drawing/2014/main" id="{39D79585-2BB6-44AB-9FA5-C499207E7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5227">
            <a:off x="3424026" y="790406"/>
            <a:ext cx="4801194" cy="3385255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9E7253C8-F833-4576-BC6D-B163DEC11033}"/>
              </a:ext>
            </a:extLst>
          </p:cNvPr>
          <p:cNvSpPr txBox="1"/>
          <p:nvPr/>
        </p:nvSpPr>
        <p:spPr>
          <a:xfrm>
            <a:off x="628650" y="260704"/>
            <a:ext cx="8229600" cy="85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0050B0"/>
                </a:solidFill>
                <a:uFillTx/>
                <a:latin typeface="Franklin Gothic Medium"/>
              </a:rPr>
              <a:t>Nettisivut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FF4EC625-E42F-407E-BC9B-59AEADBD41F0}"/>
              </a:ext>
            </a:extLst>
          </p:cNvPr>
          <p:cNvSpPr txBox="1"/>
          <p:nvPr/>
        </p:nvSpPr>
        <p:spPr>
          <a:xfrm>
            <a:off x="628650" y="1317641"/>
            <a:ext cx="3829049" cy="28801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Lahti.fi/Pippo-Kujala</a:t>
            </a: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6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6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6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Sivulta löytyvät linkit</a:t>
            </a: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kaavarungon ja</a:t>
            </a: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asemakaavatyön</a:t>
            </a: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omille sivuille.</a:t>
            </a:r>
          </a:p>
        </p:txBody>
      </p:sp>
      <p:pic>
        <p:nvPicPr>
          <p:cNvPr id="5" name="Kuva 8">
            <a:extLst>
              <a:ext uri="{FF2B5EF4-FFF2-40B4-BE49-F238E27FC236}">
                <a16:creationId xmlns:a16="http://schemas.microsoft.com/office/drawing/2014/main" id="{01C88182-A1FB-4EE0-8406-5D7BE52FC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0397">
            <a:off x="904470" y="1452343"/>
            <a:ext cx="6799688" cy="2539819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3AD4AD-22A6-4800-9F8E-44679CFE9341}"/>
              </a:ext>
            </a:extLst>
          </p:cNvPr>
          <p:cNvSpPr txBox="1"/>
          <p:nvPr/>
        </p:nvSpPr>
        <p:spPr>
          <a:xfrm>
            <a:off x="628650" y="260704"/>
            <a:ext cx="8229600" cy="85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0050B0"/>
                </a:solidFill>
                <a:uFillTx/>
                <a:latin typeface="Franklin Gothic Medium"/>
              </a:rPr>
              <a:t>Osallistumismahdollisuuksia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03443E-2B2E-4E58-8F37-76B32F22834A}"/>
              </a:ext>
            </a:extLst>
          </p:cNvPr>
          <p:cNvSpPr txBox="1"/>
          <p:nvPr/>
        </p:nvSpPr>
        <p:spPr>
          <a:xfrm>
            <a:off x="628650" y="1131670"/>
            <a:ext cx="7409886" cy="28801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Voit osallistua suunnitteluun tässä yleisötilaisuudessa!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6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Voit ottaa yhteyttä suoraan kaavoittajaan, liikennesuunnittelijaan tai muihin suunnittelijoihin.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Voit lähettää 14.4.2022 mennessä mielipiteen sähköpostilla: </a:t>
            </a: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  <a:hlinkClick r:id="rId2"/>
              </a:rPr>
              <a:t>kirjaamo@lahti.fi</a:t>
            </a: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 tai jättää sen paperisena Lahden palvelutorille (Trio, 2. kerros).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Voit olla yhteydessä oman alueesi kumppanuuspöytään.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Seuraamalla suunnittelun edistymistä kaavatöiden nettisivuilta.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Myöhemmin asemakaavasta voi ehdotusvaiheessa jättää muistutuksen.</a:t>
            </a: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6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Valtuuston päätöksestä on myös valitusoikeus.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680681-86F2-4B05-87B3-6D79CEE0E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Pelisäännöt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2CADB4-BC40-49C7-97D9-62705CBC1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Annetaan tilaa muiden ajatuksille ja kunnioitetaan erilaisia näkemyksiä.</a:t>
            </a:r>
          </a:p>
          <a:p>
            <a:r>
              <a:rPr lang="fi-FI" dirty="0"/>
              <a:t>Pidetään mikrofonit ja kamerat suljettuina, kun emme puhu, näin puheenvuorossa oleva saa puherauhan.</a:t>
            </a:r>
          </a:p>
          <a:p>
            <a:r>
              <a:rPr lang="fi-FI" dirty="0"/>
              <a:t>Pidetään puheenvuorot tiiviinä.</a:t>
            </a:r>
          </a:p>
          <a:p>
            <a:r>
              <a:rPr lang="fi-FI" dirty="0"/>
              <a:t>Tilaisuus tallennetaan ja se voidaan julkaista verkossa.</a:t>
            </a:r>
          </a:p>
          <a:p>
            <a:r>
              <a:rPr lang="fi-FI" dirty="0"/>
              <a:t>Kysymyksiä voi esittää koko ajan </a:t>
            </a:r>
            <a:r>
              <a:rPr lang="fi-FI" dirty="0" err="1"/>
              <a:t>chatissa</a:t>
            </a:r>
            <a:r>
              <a:rPr lang="fi-FI" dirty="0"/>
              <a:t>.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BDA5D6-8D99-4641-A70C-511B962C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EA2B-0F5F-4D49-A785-2270B809D22F}" type="datetime2">
              <a:rPr lang="fi-FI" smtClean="0"/>
              <a:t>tiistai 22. maaliskuu 2022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53AC7F5-392D-4021-BD91-C69C4854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9533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4">
            <a:extLst>
              <a:ext uri="{FF2B5EF4-FFF2-40B4-BE49-F238E27FC236}">
                <a16:creationId xmlns:a16="http://schemas.microsoft.com/office/drawing/2014/main" id="{1004C244-02AF-444B-90C6-489639AB9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870" y="0"/>
            <a:ext cx="10323740" cy="51434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3045683A-C66C-4F27-9353-EAFB8B24DDD3}"/>
              </a:ext>
            </a:extLst>
          </p:cNvPr>
          <p:cNvSpPr txBox="1"/>
          <p:nvPr/>
        </p:nvSpPr>
        <p:spPr>
          <a:xfrm>
            <a:off x="628650" y="260704"/>
            <a:ext cx="8229600" cy="85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0050B0"/>
                </a:solidFill>
                <a:uFillTx/>
                <a:latin typeface="Franklin Gothic Medium"/>
              </a:rPr>
              <a:t>Aikataulu</a:t>
            </a:r>
          </a:p>
        </p:txBody>
      </p:sp>
      <p:sp>
        <p:nvSpPr>
          <p:cNvPr id="4" name="Tekstiruutu 5">
            <a:extLst>
              <a:ext uri="{FF2B5EF4-FFF2-40B4-BE49-F238E27FC236}">
                <a16:creationId xmlns:a16="http://schemas.microsoft.com/office/drawing/2014/main" id="{EE1C2339-9CF8-461B-BF36-C9B4A57D1129}"/>
              </a:ext>
            </a:extLst>
          </p:cNvPr>
          <p:cNvSpPr txBox="1"/>
          <p:nvPr/>
        </p:nvSpPr>
        <p:spPr>
          <a:xfrm>
            <a:off x="2234382" y="1397413"/>
            <a:ext cx="4675235" cy="2348682"/>
          </a:xfrm>
          <a:prstGeom prst="rect">
            <a:avLst/>
          </a:prstGeom>
          <a:solidFill>
            <a:srgbClr val="000000">
              <a:alpha val="50196"/>
            </a:srgbClr>
          </a:solidFill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FFFFFF"/>
                </a:solidFill>
                <a:uFillTx/>
                <a:latin typeface="Franklin Gothic Book" pitchFamily="34"/>
              </a:rPr>
              <a:t>Tavoitteena on saada alueen asemakaava valtuuston käsiteltäväksi vuoden 2022 aikana. Kaavarunko tarkentuu samanaikaisesti.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7ADB2F-CF5A-4C9A-A14C-2E08DD341670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fi-FI"/>
              <a:t>Kiitos!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F7D32C8-5A70-4784-9BAE-F02865FA365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fi-FI"/>
              <a:t>Markus Lehmuskoski</a:t>
            </a:r>
          </a:p>
          <a:p>
            <a:pPr lvl="0"/>
            <a:r>
              <a:rPr lang="fi-FI"/>
              <a:t>050 398 5113</a:t>
            </a:r>
          </a:p>
          <a:p>
            <a:pPr lvl="0"/>
            <a:r>
              <a:rPr lang="fi-FI"/>
              <a:t>etunimi.sukunimi@lahti.fi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uorakulmio 37">
            <a:extLst>
              <a:ext uri="{FF2B5EF4-FFF2-40B4-BE49-F238E27FC236}">
                <a16:creationId xmlns:a16="http://schemas.microsoft.com/office/drawing/2014/main" id="{81069D6C-E560-4E5C-87DE-938935B8BD5E}"/>
              </a:ext>
            </a:extLst>
          </p:cNvPr>
          <p:cNvSpPr/>
          <p:nvPr/>
        </p:nvSpPr>
        <p:spPr>
          <a:xfrm>
            <a:off x="292608" y="899175"/>
            <a:ext cx="3701543" cy="40797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9200645-3EFD-4F68-95E4-562F9CB5A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Teamsin</a:t>
            </a:r>
            <a:r>
              <a:rPr lang="fi-FI" dirty="0"/>
              <a:t> käyttö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5671AE3-61A1-4164-BCF5-518AB922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EA2B-0F5F-4D49-A785-2270B809D22F}" type="datetime2">
              <a:rPr lang="fi-FI" smtClean="0"/>
              <a:t>tiistai 22. maaliskuu 2022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B876317-70C7-444F-B6ED-04F1532CC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5</a:t>
            </a:fld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7B3A69EE-4570-4B0E-BD4A-984C9FBCEA7F}"/>
              </a:ext>
            </a:extLst>
          </p:cNvPr>
          <p:cNvGrpSpPr/>
          <p:nvPr/>
        </p:nvGrpSpPr>
        <p:grpSpPr>
          <a:xfrm>
            <a:off x="384652" y="1278046"/>
            <a:ext cx="1631378" cy="3625284"/>
            <a:chOff x="606361" y="0"/>
            <a:chExt cx="3086100" cy="6858000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C94CB01A-9CC6-4D70-BA7E-08C58B29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61" y="0"/>
              <a:ext cx="3086100" cy="6858000"/>
            </a:xfrm>
            <a:prstGeom prst="rect">
              <a:avLst/>
            </a:prstGeom>
          </p:spPr>
        </p:pic>
        <p:grpSp>
          <p:nvGrpSpPr>
            <p:cNvPr id="10" name="Ryhmä 9">
              <a:extLst>
                <a:ext uri="{FF2B5EF4-FFF2-40B4-BE49-F238E27FC236}">
                  <a16:creationId xmlns:a16="http://schemas.microsoft.com/office/drawing/2014/main" id="{E2E45C33-652F-443A-B839-798EACDBE7B3}"/>
                </a:ext>
              </a:extLst>
            </p:cNvPr>
            <p:cNvGrpSpPr/>
            <p:nvPr/>
          </p:nvGrpSpPr>
          <p:grpSpPr>
            <a:xfrm>
              <a:off x="796249" y="718406"/>
              <a:ext cx="2447530" cy="5580749"/>
              <a:chOff x="73421" y="718406"/>
              <a:chExt cx="2447530" cy="5580749"/>
            </a:xfrm>
          </p:grpSpPr>
          <p:sp>
            <p:nvSpPr>
              <p:cNvPr id="11" name="Ellipsi 10">
                <a:extLst>
                  <a:ext uri="{FF2B5EF4-FFF2-40B4-BE49-F238E27FC236}">
                    <a16:creationId xmlns:a16="http://schemas.microsoft.com/office/drawing/2014/main" id="{CD63A456-9EA2-4BAC-87B1-FAAA0696FC10}"/>
                  </a:ext>
                </a:extLst>
              </p:cNvPr>
              <p:cNvSpPr/>
              <p:nvPr/>
            </p:nvSpPr>
            <p:spPr>
              <a:xfrm>
                <a:off x="1870201" y="3836989"/>
                <a:ext cx="644400" cy="644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fi-FI" sz="90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</a:t>
                </a:r>
              </a:p>
            </p:txBody>
          </p:sp>
          <p:sp>
            <p:nvSpPr>
              <p:cNvPr id="12" name="Ellipsi 11">
                <a:extLst>
                  <a:ext uri="{FF2B5EF4-FFF2-40B4-BE49-F238E27FC236}">
                    <a16:creationId xmlns:a16="http://schemas.microsoft.com/office/drawing/2014/main" id="{6AA6D561-8D3B-4F68-89D5-8198956AC342}"/>
                  </a:ext>
                </a:extLst>
              </p:cNvPr>
              <p:cNvSpPr/>
              <p:nvPr/>
            </p:nvSpPr>
            <p:spPr>
              <a:xfrm>
                <a:off x="327502" y="2279296"/>
                <a:ext cx="644400" cy="6444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fi-FI" sz="90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</a:t>
                </a:r>
              </a:p>
            </p:txBody>
          </p:sp>
          <p:sp>
            <p:nvSpPr>
              <p:cNvPr id="13" name="Ellipsi 12">
                <a:extLst>
                  <a:ext uri="{FF2B5EF4-FFF2-40B4-BE49-F238E27FC236}">
                    <a16:creationId xmlns:a16="http://schemas.microsoft.com/office/drawing/2014/main" id="{8D792169-96AB-44D5-9CA4-9654021FF751}"/>
                  </a:ext>
                </a:extLst>
              </p:cNvPr>
              <p:cNvSpPr/>
              <p:nvPr/>
            </p:nvSpPr>
            <p:spPr>
              <a:xfrm>
                <a:off x="1876551" y="718406"/>
                <a:ext cx="644400" cy="644400"/>
              </a:xfrm>
              <a:prstGeom prst="ellipse">
                <a:avLst/>
              </a:prstGeom>
              <a:solidFill>
                <a:srgbClr val="F7E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fi-FI" sz="900">
                    <a:solidFill>
                      <a:srgbClr val="8020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</a:t>
                </a:r>
              </a:p>
            </p:txBody>
          </p:sp>
          <p:sp>
            <p:nvSpPr>
              <p:cNvPr id="14" name="Ellipsi 13">
                <a:extLst>
                  <a:ext uri="{FF2B5EF4-FFF2-40B4-BE49-F238E27FC236}">
                    <a16:creationId xmlns:a16="http://schemas.microsoft.com/office/drawing/2014/main" id="{9D35C4BD-1D94-4494-A867-1FAEC56F73EF}"/>
                  </a:ext>
                </a:extLst>
              </p:cNvPr>
              <p:cNvSpPr/>
              <p:nvPr/>
            </p:nvSpPr>
            <p:spPr>
              <a:xfrm>
                <a:off x="327025" y="3836989"/>
                <a:ext cx="644526" cy="644526"/>
              </a:xfrm>
              <a:prstGeom prst="ellipse">
                <a:avLst/>
              </a:prstGeom>
              <a:solidFill>
                <a:srgbClr val="E0F8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fi-FI" sz="900">
                    <a:solidFill>
                      <a:srgbClr val="25791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ML</a:t>
                </a:r>
              </a:p>
            </p:txBody>
          </p:sp>
          <p:sp>
            <p:nvSpPr>
              <p:cNvPr id="15" name="Ellipsi 14">
                <a:extLst>
                  <a:ext uri="{FF2B5EF4-FFF2-40B4-BE49-F238E27FC236}">
                    <a16:creationId xmlns:a16="http://schemas.microsoft.com/office/drawing/2014/main" id="{19572E97-8F5C-4F1E-B97E-04E660176C6A}"/>
                  </a:ext>
                </a:extLst>
              </p:cNvPr>
              <p:cNvSpPr/>
              <p:nvPr/>
            </p:nvSpPr>
            <p:spPr>
              <a:xfrm>
                <a:off x="327151" y="718406"/>
                <a:ext cx="644400" cy="644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fi-FI" sz="90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</a:t>
                </a:r>
              </a:p>
            </p:txBody>
          </p:sp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5095CBE6-4700-4872-AC99-C19F7437327C}"/>
                  </a:ext>
                </a:extLst>
              </p:cNvPr>
              <p:cNvSpPr/>
              <p:nvPr/>
            </p:nvSpPr>
            <p:spPr>
              <a:xfrm>
                <a:off x="1876551" y="2279296"/>
                <a:ext cx="644400" cy="644400"/>
              </a:xfrm>
              <a:prstGeom prst="ellipse">
                <a:avLst/>
              </a:prstGeom>
              <a:solidFill>
                <a:srgbClr val="F7E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fi-FI" sz="900">
                    <a:solidFill>
                      <a:srgbClr val="80201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NN</a:t>
                </a:r>
              </a:p>
            </p:txBody>
          </p:sp>
          <p:cxnSp>
            <p:nvCxnSpPr>
              <p:cNvPr id="17" name="Suora yhdysviiva 16">
                <a:extLst>
                  <a:ext uri="{FF2B5EF4-FFF2-40B4-BE49-F238E27FC236}">
                    <a16:creationId xmlns:a16="http://schemas.microsoft.com/office/drawing/2014/main" id="{792C5295-9958-4F89-AC60-871AFABC32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1" y="1621632"/>
                <a:ext cx="511969" cy="0"/>
              </a:xfrm>
              <a:prstGeom prst="line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glow rad="88900">
                  <a:schemeClr val="bg2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uora yhdysviiva 17">
                <a:extLst>
                  <a:ext uri="{FF2B5EF4-FFF2-40B4-BE49-F238E27FC236}">
                    <a16:creationId xmlns:a16="http://schemas.microsoft.com/office/drawing/2014/main" id="{470EAF95-350B-4AA7-AB33-761664897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4215" y="1621632"/>
                <a:ext cx="619398" cy="0"/>
              </a:xfrm>
              <a:prstGeom prst="line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glow rad="88900">
                  <a:schemeClr val="bg2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uora yhdysviiva 18">
                <a:extLst>
                  <a:ext uri="{FF2B5EF4-FFF2-40B4-BE49-F238E27FC236}">
                    <a16:creationId xmlns:a16="http://schemas.microsoft.com/office/drawing/2014/main" id="{8AE199CE-A3F6-4F0D-87D1-FEF6F46BB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1" y="3178969"/>
                <a:ext cx="511969" cy="0"/>
              </a:xfrm>
              <a:prstGeom prst="line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glow rad="88900">
                  <a:schemeClr val="bg2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uora yhdysviiva 19">
                <a:extLst>
                  <a:ext uri="{FF2B5EF4-FFF2-40B4-BE49-F238E27FC236}">
                    <a16:creationId xmlns:a16="http://schemas.microsoft.com/office/drawing/2014/main" id="{76B41C61-0F5A-4C1D-A269-67AD45388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4215" y="3178969"/>
                <a:ext cx="619398" cy="0"/>
              </a:xfrm>
              <a:prstGeom prst="line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glow rad="88900">
                  <a:schemeClr val="bg2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uora yhdysviiva 20">
                <a:extLst>
                  <a:ext uri="{FF2B5EF4-FFF2-40B4-BE49-F238E27FC236}">
                    <a16:creationId xmlns:a16="http://schemas.microsoft.com/office/drawing/2014/main" id="{86380D04-09F6-410F-9F19-DF91589499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1" y="4736306"/>
                <a:ext cx="511969" cy="0"/>
              </a:xfrm>
              <a:prstGeom prst="line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glow rad="88900">
                  <a:schemeClr val="bg2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uora yhdysviiva 21">
                <a:extLst>
                  <a:ext uri="{FF2B5EF4-FFF2-40B4-BE49-F238E27FC236}">
                    <a16:creationId xmlns:a16="http://schemas.microsoft.com/office/drawing/2014/main" id="{0E33367E-C16C-4C3F-8116-3CF817100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4215" y="4736306"/>
                <a:ext cx="619398" cy="0"/>
              </a:xfrm>
              <a:prstGeom prst="line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glow rad="88900">
                  <a:schemeClr val="bg2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uora yhdysviiva 22">
                <a:extLst>
                  <a:ext uri="{FF2B5EF4-FFF2-40B4-BE49-F238E27FC236}">
                    <a16:creationId xmlns:a16="http://schemas.microsoft.com/office/drawing/2014/main" id="{BF9DF0F9-B034-49A0-BD97-2C921A6687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1" y="6299155"/>
                <a:ext cx="575867" cy="0"/>
              </a:xfrm>
              <a:prstGeom prst="line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glow rad="88900">
                  <a:schemeClr val="bg2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Ellipsi 38">
                <a:extLst>
                  <a:ext uri="{FF2B5EF4-FFF2-40B4-BE49-F238E27FC236}">
                    <a16:creationId xmlns:a16="http://schemas.microsoft.com/office/drawing/2014/main" id="{0601CF3A-1A6F-40DC-8E8C-D9C523616733}"/>
                  </a:ext>
                </a:extLst>
              </p:cNvPr>
              <p:cNvSpPr/>
              <p:nvPr/>
            </p:nvSpPr>
            <p:spPr>
              <a:xfrm>
                <a:off x="357982" y="5374292"/>
                <a:ext cx="592138" cy="207997"/>
              </a:xfrm>
              <a:custGeom>
                <a:avLst/>
                <a:gdLst>
                  <a:gd name="connsiteX0" fmla="*/ 0 w 644526"/>
                  <a:gd name="connsiteY0" fmla="*/ 322263 h 644526"/>
                  <a:gd name="connsiteX1" fmla="*/ 322263 w 644526"/>
                  <a:gd name="connsiteY1" fmla="*/ 0 h 644526"/>
                  <a:gd name="connsiteX2" fmla="*/ 644526 w 644526"/>
                  <a:gd name="connsiteY2" fmla="*/ 322263 h 644526"/>
                  <a:gd name="connsiteX3" fmla="*/ 322263 w 644526"/>
                  <a:gd name="connsiteY3" fmla="*/ 644526 h 644526"/>
                  <a:gd name="connsiteX4" fmla="*/ 0 w 644526"/>
                  <a:gd name="connsiteY4" fmla="*/ 322263 h 644526"/>
                  <a:gd name="connsiteX0" fmla="*/ 0 w 644526"/>
                  <a:gd name="connsiteY0" fmla="*/ 322263 h 362545"/>
                  <a:gd name="connsiteX1" fmla="*/ 322263 w 644526"/>
                  <a:gd name="connsiteY1" fmla="*/ 0 h 362545"/>
                  <a:gd name="connsiteX2" fmla="*/ 644526 w 644526"/>
                  <a:gd name="connsiteY2" fmla="*/ 322263 h 362545"/>
                  <a:gd name="connsiteX3" fmla="*/ 0 w 644526"/>
                  <a:gd name="connsiteY3" fmla="*/ 322263 h 362545"/>
                  <a:gd name="connsiteX0" fmla="*/ 0 w 644526"/>
                  <a:gd name="connsiteY0" fmla="*/ 322263 h 345387"/>
                  <a:gd name="connsiteX1" fmla="*/ 322263 w 644526"/>
                  <a:gd name="connsiteY1" fmla="*/ 0 h 345387"/>
                  <a:gd name="connsiteX2" fmla="*/ 644526 w 644526"/>
                  <a:gd name="connsiteY2" fmla="*/ 322263 h 345387"/>
                  <a:gd name="connsiteX3" fmla="*/ 0 w 644526"/>
                  <a:gd name="connsiteY3" fmla="*/ 322263 h 345387"/>
                  <a:gd name="connsiteX0" fmla="*/ 0 w 644526"/>
                  <a:gd name="connsiteY0" fmla="*/ 322263 h 332707"/>
                  <a:gd name="connsiteX1" fmla="*/ 322263 w 644526"/>
                  <a:gd name="connsiteY1" fmla="*/ 0 h 332707"/>
                  <a:gd name="connsiteX2" fmla="*/ 644526 w 644526"/>
                  <a:gd name="connsiteY2" fmla="*/ 322263 h 332707"/>
                  <a:gd name="connsiteX3" fmla="*/ 0 w 644526"/>
                  <a:gd name="connsiteY3" fmla="*/ 322263 h 332707"/>
                  <a:gd name="connsiteX0" fmla="*/ 0 w 623095"/>
                  <a:gd name="connsiteY0" fmla="*/ 218303 h 325460"/>
                  <a:gd name="connsiteX1" fmla="*/ 300832 w 623095"/>
                  <a:gd name="connsiteY1" fmla="*/ 3197 h 325460"/>
                  <a:gd name="connsiteX2" fmla="*/ 623095 w 623095"/>
                  <a:gd name="connsiteY2" fmla="*/ 325460 h 325460"/>
                  <a:gd name="connsiteX3" fmla="*/ 0 w 623095"/>
                  <a:gd name="connsiteY3" fmla="*/ 218303 h 325460"/>
                  <a:gd name="connsiteX0" fmla="*/ 0 w 623095"/>
                  <a:gd name="connsiteY0" fmla="*/ 217298 h 324455"/>
                  <a:gd name="connsiteX1" fmla="*/ 300832 w 623095"/>
                  <a:gd name="connsiteY1" fmla="*/ 2192 h 324455"/>
                  <a:gd name="connsiteX2" fmla="*/ 623095 w 623095"/>
                  <a:gd name="connsiteY2" fmla="*/ 324455 h 324455"/>
                  <a:gd name="connsiteX3" fmla="*/ 0 w 623095"/>
                  <a:gd name="connsiteY3" fmla="*/ 217298 h 324455"/>
                  <a:gd name="connsiteX0" fmla="*/ 0 w 623095"/>
                  <a:gd name="connsiteY0" fmla="*/ 216436 h 323593"/>
                  <a:gd name="connsiteX1" fmla="*/ 300832 w 623095"/>
                  <a:gd name="connsiteY1" fmla="*/ 1330 h 323593"/>
                  <a:gd name="connsiteX2" fmla="*/ 623095 w 623095"/>
                  <a:gd name="connsiteY2" fmla="*/ 323593 h 323593"/>
                  <a:gd name="connsiteX3" fmla="*/ 0 w 623095"/>
                  <a:gd name="connsiteY3" fmla="*/ 216436 h 323593"/>
                  <a:gd name="connsiteX0" fmla="*/ 0 w 623095"/>
                  <a:gd name="connsiteY0" fmla="*/ 216778 h 323935"/>
                  <a:gd name="connsiteX1" fmla="*/ 300832 w 623095"/>
                  <a:gd name="connsiteY1" fmla="*/ 1672 h 323935"/>
                  <a:gd name="connsiteX2" fmla="*/ 623095 w 623095"/>
                  <a:gd name="connsiteY2" fmla="*/ 323935 h 323935"/>
                  <a:gd name="connsiteX3" fmla="*/ 0 w 623095"/>
                  <a:gd name="connsiteY3" fmla="*/ 216778 h 323935"/>
                  <a:gd name="connsiteX0" fmla="*/ 0 w 596901"/>
                  <a:gd name="connsiteY0" fmla="*/ 215110 h 225033"/>
                  <a:gd name="connsiteX1" fmla="*/ 300832 w 596901"/>
                  <a:gd name="connsiteY1" fmla="*/ 4 h 225033"/>
                  <a:gd name="connsiteX2" fmla="*/ 596901 w 596901"/>
                  <a:gd name="connsiteY2" fmla="*/ 212730 h 225033"/>
                  <a:gd name="connsiteX3" fmla="*/ 0 w 596901"/>
                  <a:gd name="connsiteY3" fmla="*/ 215110 h 225033"/>
                  <a:gd name="connsiteX0" fmla="*/ 0 w 596922"/>
                  <a:gd name="connsiteY0" fmla="*/ 215107 h 225030"/>
                  <a:gd name="connsiteX1" fmla="*/ 300832 w 596922"/>
                  <a:gd name="connsiteY1" fmla="*/ 1 h 225030"/>
                  <a:gd name="connsiteX2" fmla="*/ 596901 w 596922"/>
                  <a:gd name="connsiteY2" fmla="*/ 212727 h 225030"/>
                  <a:gd name="connsiteX3" fmla="*/ 0 w 596922"/>
                  <a:gd name="connsiteY3" fmla="*/ 215107 h 225030"/>
                  <a:gd name="connsiteX0" fmla="*/ 0 w 596901"/>
                  <a:gd name="connsiteY0" fmla="*/ 215107 h 225030"/>
                  <a:gd name="connsiteX1" fmla="*/ 300832 w 596901"/>
                  <a:gd name="connsiteY1" fmla="*/ 1 h 225030"/>
                  <a:gd name="connsiteX2" fmla="*/ 596901 w 596901"/>
                  <a:gd name="connsiteY2" fmla="*/ 212727 h 225030"/>
                  <a:gd name="connsiteX3" fmla="*/ 0 w 596901"/>
                  <a:gd name="connsiteY3" fmla="*/ 215107 h 225030"/>
                  <a:gd name="connsiteX0" fmla="*/ 0 w 596901"/>
                  <a:gd name="connsiteY0" fmla="*/ 215131 h 225054"/>
                  <a:gd name="connsiteX1" fmla="*/ 300832 w 596901"/>
                  <a:gd name="connsiteY1" fmla="*/ 25 h 225054"/>
                  <a:gd name="connsiteX2" fmla="*/ 596901 w 596901"/>
                  <a:gd name="connsiteY2" fmla="*/ 212751 h 225054"/>
                  <a:gd name="connsiteX3" fmla="*/ 0 w 596901"/>
                  <a:gd name="connsiteY3" fmla="*/ 215131 h 225054"/>
                  <a:gd name="connsiteX0" fmla="*/ 0 w 587376"/>
                  <a:gd name="connsiteY0" fmla="*/ 207967 h 219639"/>
                  <a:gd name="connsiteX1" fmla="*/ 291307 w 587376"/>
                  <a:gd name="connsiteY1" fmla="*/ 5 h 219639"/>
                  <a:gd name="connsiteX2" fmla="*/ 587376 w 587376"/>
                  <a:gd name="connsiteY2" fmla="*/ 212731 h 219639"/>
                  <a:gd name="connsiteX3" fmla="*/ 0 w 587376"/>
                  <a:gd name="connsiteY3" fmla="*/ 207967 h 219639"/>
                  <a:gd name="connsiteX0" fmla="*/ 0 w 587376"/>
                  <a:gd name="connsiteY0" fmla="*/ 207967 h 212731"/>
                  <a:gd name="connsiteX1" fmla="*/ 291307 w 587376"/>
                  <a:gd name="connsiteY1" fmla="*/ 5 h 212731"/>
                  <a:gd name="connsiteX2" fmla="*/ 587376 w 587376"/>
                  <a:gd name="connsiteY2" fmla="*/ 212731 h 212731"/>
                  <a:gd name="connsiteX3" fmla="*/ 0 w 587376"/>
                  <a:gd name="connsiteY3" fmla="*/ 207967 h 212731"/>
                  <a:gd name="connsiteX0" fmla="*/ 0 w 592138"/>
                  <a:gd name="connsiteY0" fmla="*/ 207962 h 207964"/>
                  <a:gd name="connsiteX1" fmla="*/ 291307 w 592138"/>
                  <a:gd name="connsiteY1" fmla="*/ 0 h 207964"/>
                  <a:gd name="connsiteX2" fmla="*/ 592138 w 592138"/>
                  <a:gd name="connsiteY2" fmla="*/ 207964 h 207964"/>
                  <a:gd name="connsiteX3" fmla="*/ 0 w 592138"/>
                  <a:gd name="connsiteY3" fmla="*/ 207962 h 207964"/>
                  <a:gd name="connsiteX0" fmla="*/ 0 w 592138"/>
                  <a:gd name="connsiteY0" fmla="*/ 207995 h 207997"/>
                  <a:gd name="connsiteX1" fmla="*/ 291307 w 592138"/>
                  <a:gd name="connsiteY1" fmla="*/ 33 h 207997"/>
                  <a:gd name="connsiteX2" fmla="*/ 592138 w 592138"/>
                  <a:gd name="connsiteY2" fmla="*/ 207997 h 207997"/>
                  <a:gd name="connsiteX3" fmla="*/ 0 w 592138"/>
                  <a:gd name="connsiteY3" fmla="*/ 207995 h 20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38" h="207997">
                    <a:moveTo>
                      <a:pt x="0" y="207995"/>
                    </a:moveTo>
                    <a:cubicBezTo>
                      <a:pt x="9526" y="103833"/>
                      <a:pt x="147373" y="2414"/>
                      <a:pt x="291307" y="33"/>
                    </a:cubicBezTo>
                    <a:cubicBezTo>
                      <a:pt x="435241" y="-2348"/>
                      <a:pt x="584995" y="122884"/>
                      <a:pt x="592138" y="207997"/>
                    </a:cubicBezTo>
                    <a:cubicBezTo>
                      <a:pt x="500328" y="204557"/>
                      <a:pt x="146579" y="204555"/>
                      <a:pt x="0" y="207995"/>
                    </a:cubicBezTo>
                    <a:close/>
                  </a:path>
                </a:pathLst>
              </a:custGeom>
              <a:solidFill>
                <a:srgbClr val="F7E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endParaRPr lang="fi-FI" sz="2000">
                  <a:solidFill>
                    <a:srgbClr val="80201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Ellipsi 38">
                <a:extLst>
                  <a:ext uri="{FF2B5EF4-FFF2-40B4-BE49-F238E27FC236}">
                    <a16:creationId xmlns:a16="http://schemas.microsoft.com/office/drawing/2014/main" id="{9A300038-9F4B-4E3B-8932-E5B288165B98}"/>
                  </a:ext>
                </a:extLst>
              </p:cNvPr>
              <p:cNvSpPr/>
              <p:nvPr/>
            </p:nvSpPr>
            <p:spPr>
              <a:xfrm>
                <a:off x="1896332" y="5374292"/>
                <a:ext cx="592138" cy="207997"/>
              </a:xfrm>
              <a:custGeom>
                <a:avLst/>
                <a:gdLst>
                  <a:gd name="connsiteX0" fmla="*/ 0 w 644526"/>
                  <a:gd name="connsiteY0" fmla="*/ 322263 h 644526"/>
                  <a:gd name="connsiteX1" fmla="*/ 322263 w 644526"/>
                  <a:gd name="connsiteY1" fmla="*/ 0 h 644526"/>
                  <a:gd name="connsiteX2" fmla="*/ 644526 w 644526"/>
                  <a:gd name="connsiteY2" fmla="*/ 322263 h 644526"/>
                  <a:gd name="connsiteX3" fmla="*/ 322263 w 644526"/>
                  <a:gd name="connsiteY3" fmla="*/ 644526 h 644526"/>
                  <a:gd name="connsiteX4" fmla="*/ 0 w 644526"/>
                  <a:gd name="connsiteY4" fmla="*/ 322263 h 644526"/>
                  <a:gd name="connsiteX0" fmla="*/ 0 w 644526"/>
                  <a:gd name="connsiteY0" fmla="*/ 322263 h 362545"/>
                  <a:gd name="connsiteX1" fmla="*/ 322263 w 644526"/>
                  <a:gd name="connsiteY1" fmla="*/ 0 h 362545"/>
                  <a:gd name="connsiteX2" fmla="*/ 644526 w 644526"/>
                  <a:gd name="connsiteY2" fmla="*/ 322263 h 362545"/>
                  <a:gd name="connsiteX3" fmla="*/ 0 w 644526"/>
                  <a:gd name="connsiteY3" fmla="*/ 322263 h 362545"/>
                  <a:gd name="connsiteX0" fmla="*/ 0 w 644526"/>
                  <a:gd name="connsiteY0" fmla="*/ 322263 h 345387"/>
                  <a:gd name="connsiteX1" fmla="*/ 322263 w 644526"/>
                  <a:gd name="connsiteY1" fmla="*/ 0 h 345387"/>
                  <a:gd name="connsiteX2" fmla="*/ 644526 w 644526"/>
                  <a:gd name="connsiteY2" fmla="*/ 322263 h 345387"/>
                  <a:gd name="connsiteX3" fmla="*/ 0 w 644526"/>
                  <a:gd name="connsiteY3" fmla="*/ 322263 h 345387"/>
                  <a:gd name="connsiteX0" fmla="*/ 0 w 644526"/>
                  <a:gd name="connsiteY0" fmla="*/ 322263 h 332707"/>
                  <a:gd name="connsiteX1" fmla="*/ 322263 w 644526"/>
                  <a:gd name="connsiteY1" fmla="*/ 0 h 332707"/>
                  <a:gd name="connsiteX2" fmla="*/ 644526 w 644526"/>
                  <a:gd name="connsiteY2" fmla="*/ 322263 h 332707"/>
                  <a:gd name="connsiteX3" fmla="*/ 0 w 644526"/>
                  <a:gd name="connsiteY3" fmla="*/ 322263 h 332707"/>
                  <a:gd name="connsiteX0" fmla="*/ 0 w 623095"/>
                  <a:gd name="connsiteY0" fmla="*/ 218303 h 325460"/>
                  <a:gd name="connsiteX1" fmla="*/ 300832 w 623095"/>
                  <a:gd name="connsiteY1" fmla="*/ 3197 h 325460"/>
                  <a:gd name="connsiteX2" fmla="*/ 623095 w 623095"/>
                  <a:gd name="connsiteY2" fmla="*/ 325460 h 325460"/>
                  <a:gd name="connsiteX3" fmla="*/ 0 w 623095"/>
                  <a:gd name="connsiteY3" fmla="*/ 218303 h 325460"/>
                  <a:gd name="connsiteX0" fmla="*/ 0 w 623095"/>
                  <a:gd name="connsiteY0" fmla="*/ 217298 h 324455"/>
                  <a:gd name="connsiteX1" fmla="*/ 300832 w 623095"/>
                  <a:gd name="connsiteY1" fmla="*/ 2192 h 324455"/>
                  <a:gd name="connsiteX2" fmla="*/ 623095 w 623095"/>
                  <a:gd name="connsiteY2" fmla="*/ 324455 h 324455"/>
                  <a:gd name="connsiteX3" fmla="*/ 0 w 623095"/>
                  <a:gd name="connsiteY3" fmla="*/ 217298 h 324455"/>
                  <a:gd name="connsiteX0" fmla="*/ 0 w 623095"/>
                  <a:gd name="connsiteY0" fmla="*/ 216436 h 323593"/>
                  <a:gd name="connsiteX1" fmla="*/ 300832 w 623095"/>
                  <a:gd name="connsiteY1" fmla="*/ 1330 h 323593"/>
                  <a:gd name="connsiteX2" fmla="*/ 623095 w 623095"/>
                  <a:gd name="connsiteY2" fmla="*/ 323593 h 323593"/>
                  <a:gd name="connsiteX3" fmla="*/ 0 w 623095"/>
                  <a:gd name="connsiteY3" fmla="*/ 216436 h 323593"/>
                  <a:gd name="connsiteX0" fmla="*/ 0 w 623095"/>
                  <a:gd name="connsiteY0" fmla="*/ 216778 h 323935"/>
                  <a:gd name="connsiteX1" fmla="*/ 300832 w 623095"/>
                  <a:gd name="connsiteY1" fmla="*/ 1672 h 323935"/>
                  <a:gd name="connsiteX2" fmla="*/ 623095 w 623095"/>
                  <a:gd name="connsiteY2" fmla="*/ 323935 h 323935"/>
                  <a:gd name="connsiteX3" fmla="*/ 0 w 623095"/>
                  <a:gd name="connsiteY3" fmla="*/ 216778 h 323935"/>
                  <a:gd name="connsiteX0" fmla="*/ 0 w 596901"/>
                  <a:gd name="connsiteY0" fmla="*/ 215110 h 225033"/>
                  <a:gd name="connsiteX1" fmla="*/ 300832 w 596901"/>
                  <a:gd name="connsiteY1" fmla="*/ 4 h 225033"/>
                  <a:gd name="connsiteX2" fmla="*/ 596901 w 596901"/>
                  <a:gd name="connsiteY2" fmla="*/ 212730 h 225033"/>
                  <a:gd name="connsiteX3" fmla="*/ 0 w 596901"/>
                  <a:gd name="connsiteY3" fmla="*/ 215110 h 225033"/>
                  <a:gd name="connsiteX0" fmla="*/ 0 w 596922"/>
                  <a:gd name="connsiteY0" fmla="*/ 215107 h 225030"/>
                  <a:gd name="connsiteX1" fmla="*/ 300832 w 596922"/>
                  <a:gd name="connsiteY1" fmla="*/ 1 h 225030"/>
                  <a:gd name="connsiteX2" fmla="*/ 596901 w 596922"/>
                  <a:gd name="connsiteY2" fmla="*/ 212727 h 225030"/>
                  <a:gd name="connsiteX3" fmla="*/ 0 w 596922"/>
                  <a:gd name="connsiteY3" fmla="*/ 215107 h 225030"/>
                  <a:gd name="connsiteX0" fmla="*/ 0 w 596901"/>
                  <a:gd name="connsiteY0" fmla="*/ 215107 h 225030"/>
                  <a:gd name="connsiteX1" fmla="*/ 300832 w 596901"/>
                  <a:gd name="connsiteY1" fmla="*/ 1 h 225030"/>
                  <a:gd name="connsiteX2" fmla="*/ 596901 w 596901"/>
                  <a:gd name="connsiteY2" fmla="*/ 212727 h 225030"/>
                  <a:gd name="connsiteX3" fmla="*/ 0 w 596901"/>
                  <a:gd name="connsiteY3" fmla="*/ 215107 h 225030"/>
                  <a:gd name="connsiteX0" fmla="*/ 0 w 596901"/>
                  <a:gd name="connsiteY0" fmla="*/ 215131 h 225054"/>
                  <a:gd name="connsiteX1" fmla="*/ 300832 w 596901"/>
                  <a:gd name="connsiteY1" fmla="*/ 25 h 225054"/>
                  <a:gd name="connsiteX2" fmla="*/ 596901 w 596901"/>
                  <a:gd name="connsiteY2" fmla="*/ 212751 h 225054"/>
                  <a:gd name="connsiteX3" fmla="*/ 0 w 596901"/>
                  <a:gd name="connsiteY3" fmla="*/ 215131 h 225054"/>
                  <a:gd name="connsiteX0" fmla="*/ 0 w 587376"/>
                  <a:gd name="connsiteY0" fmla="*/ 207967 h 219639"/>
                  <a:gd name="connsiteX1" fmla="*/ 291307 w 587376"/>
                  <a:gd name="connsiteY1" fmla="*/ 5 h 219639"/>
                  <a:gd name="connsiteX2" fmla="*/ 587376 w 587376"/>
                  <a:gd name="connsiteY2" fmla="*/ 212731 h 219639"/>
                  <a:gd name="connsiteX3" fmla="*/ 0 w 587376"/>
                  <a:gd name="connsiteY3" fmla="*/ 207967 h 219639"/>
                  <a:gd name="connsiteX0" fmla="*/ 0 w 587376"/>
                  <a:gd name="connsiteY0" fmla="*/ 207967 h 212731"/>
                  <a:gd name="connsiteX1" fmla="*/ 291307 w 587376"/>
                  <a:gd name="connsiteY1" fmla="*/ 5 h 212731"/>
                  <a:gd name="connsiteX2" fmla="*/ 587376 w 587376"/>
                  <a:gd name="connsiteY2" fmla="*/ 212731 h 212731"/>
                  <a:gd name="connsiteX3" fmla="*/ 0 w 587376"/>
                  <a:gd name="connsiteY3" fmla="*/ 207967 h 212731"/>
                  <a:gd name="connsiteX0" fmla="*/ 0 w 592138"/>
                  <a:gd name="connsiteY0" fmla="*/ 207962 h 207964"/>
                  <a:gd name="connsiteX1" fmla="*/ 291307 w 592138"/>
                  <a:gd name="connsiteY1" fmla="*/ 0 h 207964"/>
                  <a:gd name="connsiteX2" fmla="*/ 592138 w 592138"/>
                  <a:gd name="connsiteY2" fmla="*/ 207964 h 207964"/>
                  <a:gd name="connsiteX3" fmla="*/ 0 w 592138"/>
                  <a:gd name="connsiteY3" fmla="*/ 207962 h 207964"/>
                  <a:gd name="connsiteX0" fmla="*/ 0 w 592138"/>
                  <a:gd name="connsiteY0" fmla="*/ 207995 h 207997"/>
                  <a:gd name="connsiteX1" fmla="*/ 291307 w 592138"/>
                  <a:gd name="connsiteY1" fmla="*/ 33 h 207997"/>
                  <a:gd name="connsiteX2" fmla="*/ 592138 w 592138"/>
                  <a:gd name="connsiteY2" fmla="*/ 207997 h 207997"/>
                  <a:gd name="connsiteX3" fmla="*/ 0 w 592138"/>
                  <a:gd name="connsiteY3" fmla="*/ 207995 h 20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38" h="207997">
                    <a:moveTo>
                      <a:pt x="0" y="207995"/>
                    </a:moveTo>
                    <a:cubicBezTo>
                      <a:pt x="9526" y="103833"/>
                      <a:pt x="147373" y="2414"/>
                      <a:pt x="291307" y="33"/>
                    </a:cubicBezTo>
                    <a:cubicBezTo>
                      <a:pt x="435241" y="-2348"/>
                      <a:pt x="584995" y="122884"/>
                      <a:pt x="592138" y="207997"/>
                    </a:cubicBezTo>
                    <a:cubicBezTo>
                      <a:pt x="500328" y="204557"/>
                      <a:pt x="146579" y="204555"/>
                      <a:pt x="0" y="20799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endParaRPr lang="fi-FI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" name="Ryhmä 25">
            <a:extLst>
              <a:ext uri="{FF2B5EF4-FFF2-40B4-BE49-F238E27FC236}">
                <a16:creationId xmlns:a16="http://schemas.microsoft.com/office/drawing/2014/main" id="{09511F3E-26CC-4CA1-9D3F-5D427454D941}"/>
              </a:ext>
            </a:extLst>
          </p:cNvPr>
          <p:cNvGrpSpPr/>
          <p:nvPr/>
        </p:nvGrpSpPr>
        <p:grpSpPr>
          <a:xfrm>
            <a:off x="2197565" y="1278046"/>
            <a:ext cx="1631378" cy="3625284"/>
            <a:chOff x="7534513" y="0"/>
            <a:chExt cx="3086100" cy="6858000"/>
          </a:xfrm>
        </p:grpSpPr>
        <p:pic>
          <p:nvPicPr>
            <p:cNvPr id="27" name="Kuva 26">
              <a:extLst>
                <a:ext uri="{FF2B5EF4-FFF2-40B4-BE49-F238E27FC236}">
                  <a16:creationId xmlns:a16="http://schemas.microsoft.com/office/drawing/2014/main" id="{FF180C74-6363-4C49-8E9A-AB9A590B9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4513" y="0"/>
              <a:ext cx="3086100" cy="6858000"/>
            </a:xfrm>
            <a:prstGeom prst="rect">
              <a:avLst/>
            </a:prstGeom>
          </p:spPr>
        </p:pic>
        <p:sp>
          <p:nvSpPr>
            <p:cNvPr id="28" name="Ellipsi 27">
              <a:extLst>
                <a:ext uri="{FF2B5EF4-FFF2-40B4-BE49-F238E27FC236}">
                  <a16:creationId xmlns:a16="http://schemas.microsoft.com/office/drawing/2014/main" id="{84B33DF4-D1DE-4B95-87D8-80A155621C59}"/>
                </a:ext>
              </a:extLst>
            </p:cNvPr>
            <p:cNvSpPr/>
            <p:nvPr/>
          </p:nvSpPr>
          <p:spPr>
            <a:xfrm>
              <a:off x="7985990" y="2279296"/>
              <a:ext cx="644400" cy="6444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fi-FI" sz="90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</a:t>
              </a:r>
            </a:p>
          </p:txBody>
        </p:sp>
        <p:sp>
          <p:nvSpPr>
            <p:cNvPr id="29" name="Ellipsi 28">
              <a:extLst>
                <a:ext uri="{FF2B5EF4-FFF2-40B4-BE49-F238E27FC236}">
                  <a16:creationId xmlns:a16="http://schemas.microsoft.com/office/drawing/2014/main" id="{28492EE7-D714-4D20-9F24-4A9E74EC33A2}"/>
                </a:ext>
              </a:extLst>
            </p:cNvPr>
            <p:cNvSpPr/>
            <p:nvPr/>
          </p:nvSpPr>
          <p:spPr>
            <a:xfrm>
              <a:off x="9535039" y="718406"/>
              <a:ext cx="644400" cy="644400"/>
            </a:xfrm>
            <a:prstGeom prst="ellipse">
              <a:avLst/>
            </a:prstGeom>
            <a:solidFill>
              <a:srgbClr val="F7E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fi-FI" sz="900">
                  <a:solidFill>
                    <a:srgbClr val="8020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</a:t>
              </a:r>
            </a:p>
          </p:txBody>
        </p:sp>
        <p:sp>
          <p:nvSpPr>
            <p:cNvPr id="30" name="Ellipsi 29">
              <a:extLst>
                <a:ext uri="{FF2B5EF4-FFF2-40B4-BE49-F238E27FC236}">
                  <a16:creationId xmlns:a16="http://schemas.microsoft.com/office/drawing/2014/main" id="{00DD2918-ADFF-433F-BD0E-B040361D4E23}"/>
                </a:ext>
              </a:extLst>
            </p:cNvPr>
            <p:cNvSpPr/>
            <p:nvPr/>
          </p:nvSpPr>
          <p:spPr>
            <a:xfrm>
              <a:off x="7985639" y="718406"/>
              <a:ext cx="644400" cy="64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fi-FI" sz="9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</a:p>
          </p:txBody>
        </p:sp>
        <p:sp>
          <p:nvSpPr>
            <p:cNvPr id="31" name="Ellipsi 30">
              <a:extLst>
                <a:ext uri="{FF2B5EF4-FFF2-40B4-BE49-F238E27FC236}">
                  <a16:creationId xmlns:a16="http://schemas.microsoft.com/office/drawing/2014/main" id="{1CF032B7-000E-4693-BDDE-3800C8DEED6A}"/>
                </a:ext>
              </a:extLst>
            </p:cNvPr>
            <p:cNvSpPr/>
            <p:nvPr/>
          </p:nvSpPr>
          <p:spPr>
            <a:xfrm>
              <a:off x="9535039" y="2279296"/>
              <a:ext cx="644400" cy="644400"/>
            </a:xfrm>
            <a:prstGeom prst="ellipse">
              <a:avLst/>
            </a:prstGeom>
            <a:solidFill>
              <a:srgbClr val="F7E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fi-FI" sz="900">
                  <a:solidFill>
                    <a:srgbClr val="8020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NN</a:t>
              </a:r>
            </a:p>
          </p:txBody>
        </p:sp>
        <p:cxnSp>
          <p:nvCxnSpPr>
            <p:cNvPr id="32" name="Suora yhdysviiva 31">
              <a:extLst>
                <a:ext uri="{FF2B5EF4-FFF2-40B4-BE49-F238E27FC236}">
                  <a16:creationId xmlns:a16="http://schemas.microsoft.com/office/drawing/2014/main" id="{BAE366A0-8091-4DC5-BC13-FE8D979E6239}"/>
                </a:ext>
              </a:extLst>
            </p:cNvPr>
            <p:cNvCxnSpPr>
              <a:cxnSpLocks/>
            </p:cNvCxnSpPr>
            <p:nvPr/>
          </p:nvCxnSpPr>
          <p:spPr>
            <a:xfrm>
              <a:off x="7731909" y="1621632"/>
              <a:ext cx="511969" cy="0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</a:ln>
            <a:effectLst>
              <a:glow rad="88900">
                <a:schemeClr val="bg2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uora yhdysviiva 32">
              <a:extLst>
                <a:ext uri="{FF2B5EF4-FFF2-40B4-BE49-F238E27FC236}">
                  <a16:creationId xmlns:a16="http://schemas.microsoft.com/office/drawing/2014/main" id="{10700EEA-54E1-4980-B895-47A360E4D27B}"/>
                </a:ext>
              </a:extLst>
            </p:cNvPr>
            <p:cNvCxnSpPr>
              <a:cxnSpLocks/>
            </p:cNvCxnSpPr>
            <p:nvPr/>
          </p:nvCxnSpPr>
          <p:spPr>
            <a:xfrm>
              <a:off x="9272703" y="1621632"/>
              <a:ext cx="619398" cy="0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</a:ln>
            <a:effectLst>
              <a:glow rad="88900">
                <a:schemeClr val="bg2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Suorakulmio 33">
              <a:extLst>
                <a:ext uri="{FF2B5EF4-FFF2-40B4-BE49-F238E27FC236}">
                  <a16:creationId xmlns:a16="http://schemas.microsoft.com/office/drawing/2014/main" id="{3DD5C5EC-F57B-4D03-A2A0-F46628639084}"/>
                </a:ext>
              </a:extLst>
            </p:cNvPr>
            <p:cNvSpPr/>
            <p:nvPr/>
          </p:nvSpPr>
          <p:spPr>
            <a:xfrm>
              <a:off x="7658101" y="431800"/>
              <a:ext cx="2838450" cy="257175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36" name="Tekstiruutu 35">
            <a:extLst>
              <a:ext uri="{FF2B5EF4-FFF2-40B4-BE49-F238E27FC236}">
                <a16:creationId xmlns:a16="http://schemas.microsoft.com/office/drawing/2014/main" id="{F37AB0DD-9726-469B-9F3E-7288630BD815}"/>
              </a:ext>
            </a:extLst>
          </p:cNvPr>
          <p:cNvSpPr txBox="1"/>
          <p:nvPr/>
        </p:nvSpPr>
        <p:spPr>
          <a:xfrm>
            <a:off x="485031" y="899175"/>
            <a:ext cx="221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Puhelin: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2C9957D8-244F-4EEC-ABED-ADDD38AF5CCE}"/>
              </a:ext>
            </a:extLst>
          </p:cNvPr>
          <p:cNvSpPr txBox="1"/>
          <p:nvPr/>
        </p:nvSpPr>
        <p:spPr>
          <a:xfrm>
            <a:off x="4241763" y="899175"/>
            <a:ext cx="221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Selain:</a:t>
            </a:r>
          </a:p>
        </p:txBody>
      </p:sp>
      <p:pic>
        <p:nvPicPr>
          <p:cNvPr id="39" name="Kuva 38">
            <a:extLst>
              <a:ext uri="{FF2B5EF4-FFF2-40B4-BE49-F238E27FC236}">
                <a16:creationId xmlns:a16="http://schemas.microsoft.com/office/drawing/2014/main" id="{897EA8D7-D024-4D50-8696-BDEA7497A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572" y="1350754"/>
            <a:ext cx="3905250" cy="647700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87E07B7D-70A1-45FD-A1DD-238D3A392266}"/>
              </a:ext>
            </a:extLst>
          </p:cNvPr>
          <p:cNvSpPr/>
          <p:nvPr/>
        </p:nvSpPr>
        <p:spPr>
          <a:xfrm>
            <a:off x="1283452" y="4210174"/>
            <a:ext cx="313017" cy="2978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Ellipsi 39">
            <a:extLst>
              <a:ext uri="{FF2B5EF4-FFF2-40B4-BE49-F238E27FC236}">
                <a16:creationId xmlns:a16="http://schemas.microsoft.com/office/drawing/2014/main" id="{7EEC11CD-AB61-41E4-A490-357D4694A311}"/>
              </a:ext>
            </a:extLst>
          </p:cNvPr>
          <p:cNvSpPr/>
          <p:nvPr/>
        </p:nvSpPr>
        <p:spPr>
          <a:xfrm>
            <a:off x="2145404" y="3829867"/>
            <a:ext cx="631280" cy="2978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Ellipsi 40">
            <a:extLst>
              <a:ext uri="{FF2B5EF4-FFF2-40B4-BE49-F238E27FC236}">
                <a16:creationId xmlns:a16="http://schemas.microsoft.com/office/drawing/2014/main" id="{DB26E25B-FB5E-4323-A872-81AC134EFF9F}"/>
              </a:ext>
            </a:extLst>
          </p:cNvPr>
          <p:cNvSpPr/>
          <p:nvPr/>
        </p:nvSpPr>
        <p:spPr>
          <a:xfrm>
            <a:off x="5425345" y="1350754"/>
            <a:ext cx="313017" cy="2978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Ellipsi 41">
            <a:extLst>
              <a:ext uri="{FF2B5EF4-FFF2-40B4-BE49-F238E27FC236}">
                <a16:creationId xmlns:a16="http://schemas.microsoft.com/office/drawing/2014/main" id="{DA107912-E825-46F4-B14B-8D68D0E7A20A}"/>
              </a:ext>
            </a:extLst>
          </p:cNvPr>
          <p:cNvSpPr/>
          <p:nvPr/>
        </p:nvSpPr>
        <p:spPr>
          <a:xfrm>
            <a:off x="5425344" y="1682689"/>
            <a:ext cx="313017" cy="2978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Ellipsi 42">
            <a:extLst>
              <a:ext uri="{FF2B5EF4-FFF2-40B4-BE49-F238E27FC236}">
                <a16:creationId xmlns:a16="http://schemas.microsoft.com/office/drawing/2014/main" id="{3876D17C-9B49-4307-BCAE-06AB2FAB7411}"/>
              </a:ext>
            </a:extLst>
          </p:cNvPr>
          <p:cNvSpPr/>
          <p:nvPr/>
        </p:nvSpPr>
        <p:spPr>
          <a:xfrm>
            <a:off x="803478" y="4210173"/>
            <a:ext cx="313017" cy="29786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4" name="Ellipsi 43">
            <a:extLst>
              <a:ext uri="{FF2B5EF4-FFF2-40B4-BE49-F238E27FC236}">
                <a16:creationId xmlns:a16="http://schemas.microsoft.com/office/drawing/2014/main" id="{325C0F17-747D-45D5-9E71-310973E9EAD3}"/>
              </a:ext>
            </a:extLst>
          </p:cNvPr>
          <p:cNvSpPr/>
          <p:nvPr/>
        </p:nvSpPr>
        <p:spPr>
          <a:xfrm>
            <a:off x="6689074" y="1370514"/>
            <a:ext cx="313017" cy="29786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5192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E2C5E2-7F4B-4AA9-9C1E-4F9F918A40EF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fi-FI"/>
              <a:t>Pippo-Kujalan ympäristö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30A831B-0E64-43D3-A038-D699EC7AF26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fi-FI"/>
              <a:t>Yleisötilaisuus 22.3.2022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4">
            <a:extLst>
              <a:ext uri="{FF2B5EF4-FFF2-40B4-BE49-F238E27FC236}">
                <a16:creationId xmlns:a16="http://schemas.microsoft.com/office/drawing/2014/main" id="{889ED219-A905-42B2-A337-CFB333B50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756"/>
            <a:ext cx="9144000" cy="605825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BDDA738-7664-440D-9322-9DDABE59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1770" y="89958"/>
            <a:ext cx="7049731" cy="49635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Ellipsi 3">
            <a:extLst>
              <a:ext uri="{FF2B5EF4-FFF2-40B4-BE49-F238E27FC236}">
                <a16:creationId xmlns:a16="http://schemas.microsoft.com/office/drawing/2014/main" id="{9110E496-1653-4170-ACC8-05104BF340D7}"/>
              </a:ext>
            </a:extLst>
          </p:cNvPr>
          <p:cNvSpPr/>
          <p:nvPr/>
        </p:nvSpPr>
        <p:spPr>
          <a:xfrm>
            <a:off x="5840867" y="1976823"/>
            <a:ext cx="287085" cy="27418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76196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3">
            <a:extLst>
              <a:ext uri="{FF2B5EF4-FFF2-40B4-BE49-F238E27FC236}">
                <a16:creationId xmlns:a16="http://schemas.microsoft.com/office/drawing/2014/main" id="{85063500-7740-4AE4-B90E-7E5F2DF1F68E}"/>
              </a:ext>
            </a:extLst>
          </p:cNvPr>
          <p:cNvSpPr txBox="1"/>
          <p:nvPr/>
        </p:nvSpPr>
        <p:spPr>
          <a:xfrm>
            <a:off x="601851" y="754343"/>
            <a:ext cx="7981349" cy="37375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285750" marR="0" lvl="0" indent="-28575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Lahden tärkein laajentuva työpaikka-alue</a:t>
            </a:r>
          </a:p>
          <a:p>
            <a:pPr marL="285750" marR="0" lvl="0" indent="-28575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Alue kytkeytyy vahvasti hyvään logistiseen sijaintiin valtateiden risteyksessä</a:t>
            </a:r>
          </a:p>
          <a:p>
            <a:pPr marL="285750" marR="0" lvl="0" indent="-28575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Eteläinen kehätie ja Kujalankatu valmistuivat 12/2020</a:t>
            </a:r>
          </a:p>
          <a:p>
            <a:pPr marL="285750" marR="0" lvl="0" indent="-28575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Valtio, Lahti ja Hollola rahoittivat 275 M€ hankkeen. </a:t>
            </a: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  <a:p>
            <a:pPr marL="0" marR="0" lvl="0" indent="0" algn="l" defTabSz="457200" rtl="0" fontAlgn="auto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79C9F51-F3C0-4DB2-BF13-37E6FA86F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752" y="2621392"/>
            <a:ext cx="4904631" cy="23452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Ellipsi 3">
            <a:extLst>
              <a:ext uri="{FF2B5EF4-FFF2-40B4-BE49-F238E27FC236}">
                <a16:creationId xmlns:a16="http://schemas.microsoft.com/office/drawing/2014/main" id="{BFCBBD4B-BDC5-4A49-B57C-28B65F0C2C91}"/>
              </a:ext>
            </a:extLst>
          </p:cNvPr>
          <p:cNvSpPr/>
          <p:nvPr/>
        </p:nvSpPr>
        <p:spPr>
          <a:xfrm>
            <a:off x="7888556" y="3476356"/>
            <a:ext cx="992892" cy="101548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4920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75539872-EF86-4F37-8446-A833F2B40610}"/>
              </a:ext>
            </a:extLst>
          </p:cNvPr>
          <p:cNvSpPr txBox="1"/>
          <p:nvPr/>
        </p:nvSpPr>
        <p:spPr>
          <a:xfrm>
            <a:off x="571591" y="244080"/>
            <a:ext cx="8229600" cy="85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0" i="0" u="none" strike="noStrike" kern="1200" cap="none" spc="0" baseline="0">
                <a:solidFill>
                  <a:srgbClr val="0050B0"/>
                </a:solidFill>
                <a:uFillTx/>
                <a:latin typeface="Franklin Gothic Medium"/>
              </a:rPr>
              <a:t>Pippo-Kujalan alueen kehittämisen taustaa</a:t>
            </a:r>
          </a:p>
        </p:txBody>
      </p:sp>
      <p:sp>
        <p:nvSpPr>
          <p:cNvPr id="6" name="Tekstiruutu 8">
            <a:extLst>
              <a:ext uri="{FF2B5EF4-FFF2-40B4-BE49-F238E27FC236}">
                <a16:creationId xmlns:a16="http://schemas.microsoft.com/office/drawing/2014/main" id="{8AE62142-8765-4305-B191-F89BE02AA460}"/>
              </a:ext>
            </a:extLst>
          </p:cNvPr>
          <p:cNvSpPr txBox="1"/>
          <p:nvPr/>
        </p:nvSpPr>
        <p:spPr>
          <a:xfrm>
            <a:off x="650238" y="3125474"/>
            <a:ext cx="3639376" cy="1169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Rakentamisen vahvana perusteena elinkeinoelämän saavutettavuuden </a:t>
            </a:r>
            <a:r>
              <a: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Franklin Gothic Book" pitchFamily="34"/>
              </a:rPr>
              <a:t>parantaminen</a:t>
            </a:r>
            <a:r>
              <a: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ja uusien logistisesti vetovoimaisten </a:t>
            </a:r>
            <a:br>
              <a: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r>
              <a: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yritysalueiden muodostaminen. 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Lahden kaupunki">
      <a:dk1>
        <a:sysClr val="windowText" lastClr="000000"/>
      </a:dk1>
      <a:lt1>
        <a:sysClr val="window" lastClr="FFFFFF"/>
      </a:lt1>
      <a:dk2>
        <a:srgbClr val="0050B0"/>
      </a:dk2>
      <a:lt2>
        <a:srgbClr val="707078"/>
      </a:lt2>
      <a:accent1>
        <a:srgbClr val="04ACDC"/>
      </a:accent1>
      <a:accent2>
        <a:srgbClr val="FB4B62"/>
      </a:accent2>
      <a:accent3>
        <a:srgbClr val="01E376"/>
      </a:accent3>
      <a:accent4>
        <a:srgbClr val="8764C2"/>
      </a:accent4>
      <a:accent5>
        <a:srgbClr val="FD6301"/>
      </a:accent5>
      <a:accent6>
        <a:srgbClr val="FFEB7A"/>
      </a:accent6>
      <a:hlink>
        <a:srgbClr val="0050B0"/>
      </a:hlink>
      <a:folHlink>
        <a:srgbClr val="0050B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ank.potx" id="{E8879CA6-94AD-4BE8-B0D6-AD6EFFA6C2B0}" vid="{9A071DD9-8411-477C-BC04-B422F283B0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DEB8323A1D410488C442B299799EE28" ma:contentTypeVersion="6" ma:contentTypeDescription="Luo uusi asiakirja." ma:contentTypeScope="" ma:versionID="094eee00f5249adfd5ef85e5152aa788">
  <xsd:schema xmlns:xsd="http://www.w3.org/2001/XMLSchema" xmlns:xs="http://www.w3.org/2001/XMLSchema" xmlns:p="http://schemas.microsoft.com/office/2006/metadata/properties" xmlns:ns2="e46a1f4e-6ee0-48fe-99f2-2be00b610e59" targetNamespace="http://schemas.microsoft.com/office/2006/metadata/properties" ma:root="true" ma:fieldsID="2d90e0f021ced785582dba3995af6e76" ns2:_="">
    <xsd:import namespace="e46a1f4e-6ee0-48fe-99f2-2be00b610e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a1f4e-6ee0-48fe-99f2-2be00b610e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30B298-08A5-44C7-AB5E-DE2CF000E948}">
  <ds:schemaRefs>
    <ds:schemaRef ds:uri="e46a1f4e-6ee0-48fe-99f2-2be00b610e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CF5AD3E-F64B-4FAC-B8F4-E2DD414E40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629921-38DF-440A-8D6C-D5587555E33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1939</TotalTime>
  <Words>742</Words>
  <Application>Microsoft Office PowerPoint</Application>
  <PresentationFormat>Näytössä katseltava esitys (16:9)</PresentationFormat>
  <Paragraphs>204</Paragraphs>
  <Slides>41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41</vt:i4>
      </vt:variant>
    </vt:vector>
  </HeadingPairs>
  <TitlesOfParts>
    <vt:vector size="46" baseType="lpstr">
      <vt:lpstr>Arial</vt:lpstr>
      <vt:lpstr>Calibri</vt:lpstr>
      <vt:lpstr>Franklin Gothic Book</vt:lpstr>
      <vt:lpstr>Franklin Gothic Medium</vt:lpstr>
      <vt:lpstr>Office-teema</vt:lpstr>
      <vt:lpstr>Pippo-Kujalan ympäristö</vt:lpstr>
      <vt:lpstr>Illan ohjelma</vt:lpstr>
      <vt:lpstr>Illan pelisäännöt ja Teamsin käyttö</vt:lpstr>
      <vt:lpstr>Pelisäännöt</vt:lpstr>
      <vt:lpstr>Teamsin käyttö</vt:lpstr>
      <vt:lpstr>Pippo-Kujalan ympäristö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Kaavarunko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Liikenneselvitys Pippo-Kujala kaavarunko</vt:lpstr>
      <vt:lpstr>Selvityksen sisältö</vt:lpstr>
      <vt:lpstr>Alustavat ennustetarkastelut (2030)</vt:lpstr>
      <vt:lpstr>VE1 (alustavat tarkastelut)</vt:lpstr>
      <vt:lpstr>VE2 (alustavat tarkastelut)</vt:lpstr>
      <vt:lpstr>VE3 (alustavat tarkastelut)</vt:lpstr>
      <vt:lpstr>Jatko</vt:lpstr>
      <vt:lpstr>Asemakaava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Osallistumisen mahdollisuuksia</vt:lpstr>
      <vt:lpstr>PowerPoint-esitys</vt:lpstr>
      <vt:lpstr>PowerPoint-esitys</vt:lpstr>
      <vt:lpstr>PowerPoint-esitys</vt:lpstr>
      <vt:lpstr>PowerPoint-esitys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Kivineva Pauliina</dc:creator>
  <cp:lastModifiedBy>Kivineva Pauliina</cp:lastModifiedBy>
  <cp:revision>6</cp:revision>
  <dcterms:created xsi:type="dcterms:W3CDTF">2022-03-17T10:19:45Z</dcterms:created>
  <dcterms:modified xsi:type="dcterms:W3CDTF">2022-03-22T14:39:07Z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0x0101005DEB8323A1D410488C442B299799EE28</vt:lpwstr>
  </property>
</Properties>
</file>