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</p:sldMasterIdLst>
  <p:notesMasterIdLst>
    <p:notesMasterId r:id="rId46"/>
  </p:notesMasterIdLst>
  <p:handoutMasterIdLst>
    <p:handoutMasterId r:id="rId47"/>
  </p:handoutMasterIdLst>
  <p:sldIdLst>
    <p:sldId id="269" r:id="rId6"/>
    <p:sldId id="288" r:id="rId7"/>
    <p:sldId id="259" r:id="rId8"/>
    <p:sldId id="757" r:id="rId9"/>
    <p:sldId id="336" r:id="rId10"/>
    <p:sldId id="3868" r:id="rId11"/>
    <p:sldId id="3873" r:id="rId12"/>
    <p:sldId id="3880" r:id="rId13"/>
    <p:sldId id="3881" r:id="rId14"/>
    <p:sldId id="3860" r:id="rId15"/>
    <p:sldId id="348" r:id="rId16"/>
    <p:sldId id="360" r:id="rId17"/>
    <p:sldId id="350" r:id="rId18"/>
    <p:sldId id="352" r:id="rId19"/>
    <p:sldId id="354" r:id="rId20"/>
    <p:sldId id="349" r:id="rId21"/>
    <p:sldId id="322" r:id="rId22"/>
    <p:sldId id="363" r:id="rId23"/>
    <p:sldId id="272" r:id="rId24"/>
    <p:sldId id="372" r:id="rId25"/>
    <p:sldId id="370" r:id="rId26"/>
    <p:sldId id="375" r:id="rId27"/>
    <p:sldId id="369" r:id="rId28"/>
    <p:sldId id="669" r:id="rId29"/>
    <p:sldId id="3855" r:id="rId30"/>
    <p:sldId id="3856" r:id="rId31"/>
    <p:sldId id="3874" r:id="rId32"/>
    <p:sldId id="3878" r:id="rId33"/>
    <p:sldId id="3875" r:id="rId34"/>
    <p:sldId id="3877" r:id="rId35"/>
    <p:sldId id="3854" r:id="rId36"/>
    <p:sldId id="3876" r:id="rId37"/>
    <p:sldId id="3879" r:id="rId38"/>
    <p:sldId id="330" r:id="rId39"/>
    <p:sldId id="273" r:id="rId40"/>
    <p:sldId id="327" r:id="rId41"/>
    <p:sldId id="3300" r:id="rId42"/>
    <p:sldId id="3298" r:id="rId43"/>
    <p:sldId id="291" r:id="rId44"/>
    <p:sldId id="292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79CB"/>
    <a:srgbClr val="BCD2FF"/>
    <a:srgbClr val="88A5E6"/>
    <a:srgbClr val="6E8FD9"/>
    <a:srgbClr val="0050B0"/>
    <a:srgbClr val="006CEE"/>
    <a:srgbClr val="037A9B"/>
    <a:srgbClr val="03A1CE"/>
    <a:srgbClr val="02566E"/>
    <a:srgbClr val="005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3792" autoAdjust="0"/>
  </p:normalViewPr>
  <p:slideViewPr>
    <p:cSldViewPr snapToGrid="0" snapToObjects="1">
      <p:cViewPr varScale="1">
        <p:scale>
          <a:sx n="113" d="100"/>
          <a:sy n="113" d="100"/>
        </p:scale>
        <p:origin x="432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ina Kivineva" userId="7c895b4b-3523-4419-b600-d8cd481cf209" providerId="ADAL" clId="{F60A00D4-0942-45C5-8AC0-81A2BA89F435}"/>
    <pc:docChg chg="delSld">
      <pc:chgData name="Pauliina Kivineva" userId="7c895b4b-3523-4419-b600-d8cd481cf209" providerId="ADAL" clId="{F60A00D4-0942-45C5-8AC0-81A2BA89F435}" dt="2022-05-25T05:14:45.725" v="4" actId="47"/>
      <pc:docMkLst>
        <pc:docMk/>
      </pc:docMkLst>
      <pc:sldChg chg="del">
        <pc:chgData name="Pauliina Kivineva" userId="7c895b4b-3523-4419-b600-d8cd481cf209" providerId="ADAL" clId="{F60A00D4-0942-45C5-8AC0-81A2BA89F435}" dt="2022-05-25T05:14:31.986" v="0" actId="47"/>
        <pc:sldMkLst>
          <pc:docMk/>
          <pc:sldMk cId="3671329955" sldId="283"/>
        </pc:sldMkLst>
      </pc:sldChg>
      <pc:sldChg chg="del">
        <pc:chgData name="Pauliina Kivineva" userId="7c895b4b-3523-4419-b600-d8cd481cf209" providerId="ADAL" clId="{F60A00D4-0942-45C5-8AC0-81A2BA89F435}" dt="2022-05-25T05:14:33.188" v="1" actId="47"/>
        <pc:sldMkLst>
          <pc:docMk/>
          <pc:sldMk cId="3629533178" sldId="284"/>
        </pc:sldMkLst>
      </pc:sldChg>
      <pc:sldChg chg="del">
        <pc:chgData name="Pauliina Kivineva" userId="7c895b4b-3523-4419-b600-d8cd481cf209" providerId="ADAL" clId="{F60A00D4-0942-45C5-8AC0-81A2BA89F435}" dt="2022-05-25T05:14:35.119" v="2" actId="47"/>
        <pc:sldMkLst>
          <pc:docMk/>
          <pc:sldMk cId="4185192084" sldId="287"/>
        </pc:sldMkLst>
      </pc:sldChg>
      <pc:sldChg chg="del">
        <pc:chgData name="Pauliina Kivineva" userId="7c895b4b-3523-4419-b600-d8cd481cf209" providerId="ADAL" clId="{F60A00D4-0942-45C5-8AC0-81A2BA89F435}" dt="2022-05-25T05:14:44.754" v="3" actId="47"/>
        <pc:sldMkLst>
          <pc:docMk/>
          <pc:sldMk cId="781354122" sldId="289"/>
        </pc:sldMkLst>
      </pc:sldChg>
      <pc:sldChg chg="del">
        <pc:chgData name="Pauliina Kivineva" userId="7c895b4b-3523-4419-b600-d8cd481cf209" providerId="ADAL" clId="{F60A00D4-0942-45C5-8AC0-81A2BA89F435}" dt="2022-05-25T05:14:45.725" v="4" actId="47"/>
        <pc:sldMkLst>
          <pc:docMk/>
          <pc:sldMk cId="3341196628" sldId="2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C6118-4A1A-3C4F-B5C0-9DBF0BEF1F9A}" type="datetimeFigureOut">
              <a:t>25.5.2022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049C7-2D4A-054E-BF50-6DCFE38399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93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75245-AD49-7C4E-847D-9291E6A765BA}" type="datetimeFigureOut">
              <a:t>25.5.2022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2A0B0-3433-1944-9177-5AFCADC644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97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42A0B0-3433-1944-9177-5AFCADC644A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637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a28612c50a_0_91:notes"/>
          <p:cNvSpPr txBox="1">
            <a:spLocks noGrp="1"/>
          </p:cNvSpPr>
          <p:nvPr>
            <p:ph type="body" idx="1"/>
          </p:nvPr>
        </p:nvSpPr>
        <p:spPr>
          <a:xfrm>
            <a:off x="710248" y="4925407"/>
            <a:ext cx="5681980" cy="4030047"/>
          </a:xfrm>
          <a:prstGeom prst="rect">
            <a:avLst/>
          </a:prstGeom>
        </p:spPr>
        <p:txBody>
          <a:bodyPr spcFirstLastPara="1" wrap="square" lIns="99050" tIns="49511" rIns="99050" bIns="49511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86" name="Google Shape;586;ga28612c50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362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Risteykset</a:t>
            </a:r>
          </a:p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Tonttiliittymät</a:t>
            </a:r>
          </a:p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Pysäkit</a:t>
            </a:r>
          </a:p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Linjaosuudet</a:t>
            </a:r>
          </a:p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Työmaat</a:t>
            </a:r>
          </a:p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Lastaus</a:t>
            </a:r>
          </a:p>
          <a:p>
            <a:pPr marL="214255" indent="-214255" defTabSz="342809" eaLnBrk="0" hangingPunct="0">
              <a:buFont typeface="Arial" panose="020B0604020202020204" pitchFamily="34" charset="0"/>
              <a:buChar char="•"/>
            </a:pPr>
            <a:r>
              <a:rPr lang="fi-FI" dirty="0"/>
              <a:t>… pyöräilijä saapuu aina samasta suunnasta kuin muu liikenne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2F6E2-CA2D-40A7-8BE4-C30E5CF2054D}" type="slidenum">
              <a:rPr lang="en-GB" noProof="0" smtClean="0"/>
              <a:pPr/>
              <a:t>35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537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7184-AA25-461D-AA7C-336D16B1163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87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42A0B0-3433-1944-9177-5AFCADC644AF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96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B37184-AA25-461D-AA7C-336D16B11633}" type="slidenum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66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B37184-AA25-461D-AA7C-336D16B11633}" type="slidenum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126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B37184-AA25-461D-AA7C-336D16B11633}" type="slidenum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15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200" b="0" i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Koulujen kestävä liikkuminen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1200" b="0" i="0">
                <a:solidFill>
                  <a:srgbClr val="000000"/>
                </a:solidFill>
                <a:effectLst/>
                <a:latin typeface="Franklin Gothic Book" panose="020B0503020102020204" pitchFamily="34" charset="0"/>
              </a:rPr>
              <a:t>Pyöräilyväylien priorisointiohjelma 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B37184-AA25-461D-AA7C-336D16B11633}" type="slidenum">
              <a:rPr kumimoji="0" lang="fi-FI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fi-FI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01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28158"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FA0B2-8844-A74F-814E-EA8890577F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677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421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dia 1 sininen taus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62719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esityksen pääotsikko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4"/>
            <a:ext cx="7512050" cy="63027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noProof="0" dirty="0"/>
              <a:t>Voit halutessasi lisätä tähän lyhyen alaotsikon, päivämäärän tai nimesi.</a:t>
            </a:r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sältödia, kiito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17697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kiitos-dian 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632074"/>
            <a:ext cx="5391150" cy="98742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+358 00 000 0000</a:t>
            </a:r>
            <a:br>
              <a:rPr lang="en-US" dirty="0"/>
            </a:br>
            <a:r>
              <a:rPr lang="en-US" dirty="0"/>
              <a:t>etunimi.sukunimi@lahti.fi</a:t>
            </a:r>
            <a:endParaRPr lang="fi-FI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500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5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sältödia, kiito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685800" y="364069"/>
            <a:ext cx="7772400" cy="1674018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 dirty="0"/>
              <a:t>Lisää tähän kiitos-dian 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685800" y="2843743"/>
            <a:ext cx="7772400" cy="106785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+358 00 000 0000</a:t>
            </a:r>
            <a:br>
              <a:rPr lang="fi-FI" dirty="0"/>
            </a:br>
            <a:r>
              <a:rPr lang="fi-FI" dirty="0"/>
              <a:t>etunimi.sukunimi@lahti.fi</a:t>
            </a:r>
            <a:endParaRPr lang="en-US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996267" y="2387601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Lahti-logo" descr="Lahden kaupungin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33" y="4615127"/>
            <a:ext cx="859368" cy="1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9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200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407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tö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98522" y="498478"/>
            <a:ext cx="8118767" cy="104267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400"/>
              </a:lnSpc>
              <a:defRPr sz="3800" b="1" i="0" u="none" kern="1200" cap="none" spc="-50" baseline="0">
                <a:solidFill>
                  <a:srgbClr val="00B7AF"/>
                </a:solidFill>
                <a:uFill>
                  <a:solidFill>
                    <a:srgbClr val="01E376"/>
                  </a:solidFill>
                </a:uFill>
                <a:latin typeface="Corbel"/>
              </a:defRPr>
            </a:lvl1pPr>
          </a:lstStyle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98522" y="1719736"/>
            <a:ext cx="8118768" cy="298441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naps.</a:t>
            </a:r>
          </a:p>
        </p:txBody>
      </p:sp>
    </p:spTree>
    <p:extLst>
      <p:ext uri="{BB962C8B-B14F-4D97-AF65-F5344CB8AC3E}">
        <p14:creationId xmlns:p14="http://schemas.microsoft.com/office/powerpoint/2010/main" val="4012086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3" y="340121"/>
            <a:ext cx="7942502" cy="5614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8962" y="1233489"/>
            <a:ext cx="7942503" cy="3046810"/>
          </a:xfrm>
        </p:spPr>
        <p:txBody>
          <a:bodyPr/>
          <a:lstStyle>
            <a:lvl5pPr>
              <a:defRPr spc="-75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0703" y="4710376"/>
            <a:ext cx="6108702" cy="11671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6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2760" y="4606133"/>
            <a:ext cx="528706" cy="9174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600" smtClean="0">
                <a:solidFill>
                  <a:schemeClr val="tx1"/>
                </a:solidFill>
              </a:defRPr>
            </a:lvl1pPr>
          </a:lstStyle>
          <a:p>
            <a:pPr algn="r"/>
            <a:fld id="{3B98ADA4-E8FA-45D8-A667-5B7FA1A67187}" type="datetime1">
              <a:rPr lang="en-GB" smtClean="0"/>
              <a:t>25/05/2022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531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/>
              <a:t>Lisää tähän presentaation </a:t>
            </a:r>
            <a:br>
              <a:rPr lang="fi-FI"/>
            </a:br>
            <a:r>
              <a:rPr lang="fi-FI"/>
              <a:t>otsikko lorem ipsum dolor sit</a:t>
            </a:r>
            <a:br>
              <a:rPr lang="fi-FI"/>
            </a:br>
            <a:r>
              <a:rPr lang="fi-FI"/>
              <a:t>amet, consectetur adipiscing elit. Vivamus finibus efficitur. 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5"/>
            <a:ext cx="5391150" cy="432858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Voit halutessasi lisätä tähän lyhyen alaotsikon, päivämäärän tai nimesi lorem ipsum dolor sit amet, consectetur adipiscing elit. 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hti_elementti_val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3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Kansi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Lisää tähän presentaation </a:t>
            </a:r>
            <a:br>
              <a:rPr lang="fi-FI"/>
            </a:br>
            <a:r>
              <a:rPr lang="fi-FI"/>
              <a:t>otsikko lorem ipsum dolor sit</a:t>
            </a:r>
            <a:br>
              <a:rPr lang="fi-FI"/>
            </a:br>
            <a:r>
              <a:rPr lang="fi-FI"/>
              <a:t>amet, consectetur adipiscing elit. Vivamus finibus efficitur. 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5"/>
            <a:ext cx="5391150" cy="432858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Voit halutessasi lisätä tähän lyhyen alaotsikon, päivämäärän tai nimesi lorem ipsum dolor sit amet, consectetur adipiscing elit. 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hti_elementti_val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09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vasiv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7350" y="3356679"/>
            <a:ext cx="6394450" cy="145693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/>
              <a:t>Vaihda esitykseesi sopiva kuva ja lisää halutessasi lyhyt otsikko tai kuvateksti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31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D097EC4F-14B9-403A-99D2-B0E725A1F604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31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3C293A44-D8DC-492E-95A6-355CB6129A7C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58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dia 2 vihreä taus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20999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i-FI" dirty="0"/>
              <a:t>Lisää tähän esityksen pääotsikko</a:t>
            </a:r>
            <a:endParaRPr lang="en-US" dirty="0"/>
          </a:p>
        </p:txBody>
      </p:sp>
      <p:sp>
        <p:nvSpPr>
          <p:cNvPr id="3" name="Dian alaotsikko"/>
          <p:cNvSpPr>
            <a:spLocks noGrp="1"/>
          </p:cNvSpPr>
          <p:nvPr>
            <p:ph type="subTitle" idx="1" hasCustomPrompt="1"/>
          </p:nvPr>
        </p:nvSpPr>
        <p:spPr>
          <a:xfrm>
            <a:off x="387350" y="2886074"/>
            <a:ext cx="7512050" cy="637709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Voit halutessasi lisätä tähän lyhyen alaotsikon, päivämäärän tai nimesi.</a:t>
            </a:r>
            <a:endParaRPr lang="en-US" dirty="0"/>
          </a:p>
        </p:txBody>
      </p:sp>
      <p:cxnSp>
        <p:nvCxnSpPr>
          <p:cNvPr id="5" name="Koristevii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87350" y="2754312"/>
            <a:ext cx="1159934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48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Kans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7350" y="370153"/>
            <a:ext cx="7512050" cy="1769797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fi-FI"/>
              <a:t>Kiitos.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7350" y="2632074"/>
            <a:ext cx="5391150" cy="98742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Etunimi Sukunimi</a:t>
            </a:r>
            <a:br>
              <a:rPr lang="fi-FI"/>
            </a:br>
            <a:r>
              <a:rPr lang="fi-FI"/>
              <a:t>+358 00 000 0000</a:t>
            </a:r>
            <a:br>
              <a:rPr lang="en-US"/>
            </a:br>
            <a:r>
              <a:rPr lang="en-US"/>
              <a:t>etunimi.sukunimi@lahti.fi</a:t>
            </a:r>
            <a:endParaRPr lang="fi-FI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87350" y="2500312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ahti_elementti_val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3752849"/>
            <a:ext cx="2489957" cy="1060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84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ii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64069"/>
            <a:ext cx="7772400" cy="1674018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i-FI"/>
              <a:t>Kiitos.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843743"/>
            <a:ext cx="7772400" cy="106785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Etunimi Sukunimi</a:t>
            </a:r>
            <a:br>
              <a:rPr lang="fi-FI"/>
            </a:br>
            <a:r>
              <a:rPr lang="fi-FI"/>
              <a:t>+358 00 000 0000</a:t>
            </a:r>
            <a:br>
              <a:rPr lang="fi-FI"/>
            </a:br>
            <a:r>
              <a:rPr lang="fi-FI"/>
              <a:t>etunimi.sukunimi@lahti.fi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996267" y="2387601"/>
            <a:ext cx="115993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33" y="4615127"/>
            <a:ext cx="859368" cy="19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3052"/>
            <a:ext cx="8229600" cy="285114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46576B90-815C-4149-8274-DC3F018BDA13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7200" y="1063229"/>
            <a:ext cx="8229600" cy="479822"/>
          </a:xfrm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halutessasi tähän alaotsikko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52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733424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FB2C12C-1C2D-434F-8538-C22AF4372F67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53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7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1870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2EEB8C25-BF0F-44FC-8C1B-5355B2A5EF47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23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halutessasi tähän alaotsikko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72917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halutessasi tähän alaotsikko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72917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D3B3D769-CEB2-4FAE-A3AD-A5EBBE32A4B5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91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8FACAD6E-D798-42F9-9F21-616792C9A55C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E9500604-52B5-488C-88E8-53887C6B18B6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9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2167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501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AD828945-DF90-4321-A8F3-FE7166D7576F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88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3602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4578E68-C05F-4AA1-80EC-16AE489D7ACC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9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dia 3 taustakuvall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n pääotsikko"/>
          <p:cNvSpPr>
            <a:spLocks noGrp="1"/>
          </p:cNvSpPr>
          <p:nvPr>
            <p:ph type="ctrTitle" hasCustomPrompt="1"/>
          </p:nvPr>
        </p:nvSpPr>
        <p:spPr>
          <a:xfrm>
            <a:off x="221456" y="3200400"/>
            <a:ext cx="6560344" cy="1613209"/>
          </a:xfrm>
          <a:noFill/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Vaihda esitykseen sopiva kuva, lisää lyhyt otsikko ja vaihda tekstilaatikon taustaväri</a:t>
            </a:r>
            <a:endParaRPr lang="en-US" dirty="0"/>
          </a:p>
        </p:txBody>
      </p:sp>
      <p:pic>
        <p:nvPicPr>
          <p:cNvPr id="9" name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5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1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0847777E-D613-488F-9883-52C1FEE573F4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93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0262CF88-1177-490A-9385-8A5F75EFB491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03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53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dia: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000"/>
              </a:lnSpc>
              <a:spcBef>
                <a:spcPts val="600"/>
              </a:spcBef>
              <a:defRPr/>
            </a:lvl1pPr>
            <a:lvl2pPr>
              <a:lnSpc>
                <a:spcPts val="2000"/>
              </a:lnSpc>
              <a:spcBef>
                <a:spcPts val="600"/>
              </a:spcBef>
              <a:defRPr/>
            </a:lvl2pPr>
            <a:lvl3pPr>
              <a:lnSpc>
                <a:spcPts val="2000"/>
              </a:lnSpc>
              <a:spcBef>
                <a:spcPts val="600"/>
              </a:spcBef>
              <a:defRPr/>
            </a:lvl3pPr>
            <a:lvl4pPr>
              <a:lnSpc>
                <a:spcPts val="2000"/>
              </a:lnSpc>
              <a:spcBef>
                <a:spcPts val="600"/>
              </a:spcBef>
              <a:defRPr/>
            </a:lvl4pPr>
            <a:lvl5pPr>
              <a:lnSpc>
                <a:spcPts val="2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5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24AEA2B-0F5F-4D49-A785-2270B809D22F}" type="datetime2">
              <a:t>keskiviikko 25. toukokuu 2022</a:t>
            </a:fld>
            <a:endParaRPr lang="en-US"/>
          </a:p>
        </p:txBody>
      </p:sp>
      <p:sp>
        <p:nvSpPr>
          <p:cNvPr id="6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9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07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dia: otsikko, alaotsikko,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8" name="Dian alaotsikko"/>
          <p:cNvSpPr>
            <a:spLocks noGrp="1"/>
          </p:cNvSpPr>
          <p:nvPr>
            <p:ph type="body" idx="13" hasCustomPrompt="1"/>
          </p:nvPr>
        </p:nvSpPr>
        <p:spPr>
          <a:xfrm>
            <a:off x="457200" y="1063229"/>
            <a:ext cx="8229600" cy="479822"/>
          </a:xfrm>
        </p:spPr>
        <p:txBody>
          <a:bodyPr anchor="ctr"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halutessasi tähän alaotsikko</a:t>
            </a:r>
          </a:p>
        </p:txBody>
      </p:sp>
      <p:sp>
        <p:nvSpPr>
          <p:cNvPr id="3" name="Dian sisältö"/>
          <p:cNvSpPr>
            <a:spLocks noGrp="1"/>
          </p:cNvSpPr>
          <p:nvPr>
            <p:ph idx="1"/>
          </p:nvPr>
        </p:nvSpPr>
        <p:spPr>
          <a:xfrm>
            <a:off x="457200" y="1543052"/>
            <a:ext cx="8229600" cy="285114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1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D8BB75C2-7174-E242-8C5D-379E191BCA17}" type="datetime2">
              <a:t>keskiviikko 25. toukokuu 2022</a:t>
            </a:fld>
            <a:endParaRPr lang="en-US" dirty="0"/>
          </a:p>
        </p:txBody>
      </p:sp>
      <p:sp>
        <p:nvSpPr>
          <p:cNvPr id="13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 dirty="0"/>
          </a:p>
        </p:txBody>
      </p:sp>
      <p:pic>
        <p:nvPicPr>
          <p:cNvPr id="15" name="Lahti-logo" descr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60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sältödia: lyhyt teksti ja väli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733424"/>
          </a:xfrm>
        </p:spPr>
        <p:txBody>
          <a:bodyPr anchor="t">
            <a:normAutofit/>
          </a:bodyPr>
          <a:lstStyle>
            <a:lvl1pPr algn="l">
              <a:defRPr sz="2400" b="1" cap="none"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lyhyt teksti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9" name="Kuvituskoriste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2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8D414C9A-7D79-7B4F-ABDC-4ACFB2C5E648}" type="datetime2">
              <a:t>keskiviikko 25. toukokuu 2022</a:t>
            </a:fld>
            <a:endParaRPr lang="en-US"/>
          </a:p>
        </p:txBody>
      </p:sp>
      <p:sp>
        <p:nvSpPr>
          <p:cNvPr id="13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5" name="Lahti-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sältödia: otsikko,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, palsta 1"/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7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ian sisältö, palsta 2"/>
          <p:cNvSpPr>
            <a:spLocks noGrp="1"/>
          </p:cNvSpPr>
          <p:nvPr>
            <p:ph sz="half" idx="2"/>
          </p:nvPr>
        </p:nvSpPr>
        <p:spPr>
          <a:xfrm>
            <a:off x="4648200" y="1063229"/>
            <a:ext cx="4038600" cy="3187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0" name="Kuvituskoriste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3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473B9F7-4966-954E-BA4C-C9A62776F22E}" type="datetime2">
              <a:t>keskiviikko 25. toukokuu 2022</a:t>
            </a:fld>
            <a:endParaRPr lang="en-US"/>
          </a:p>
        </p:txBody>
      </p:sp>
      <p:sp>
        <p:nvSpPr>
          <p:cNvPr id="14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isältödia: otsikko, kaksi sisältökohdetta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alaotsikko, palsta 1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halutessasi tähän alaotsikko</a:t>
            </a:r>
          </a:p>
        </p:txBody>
      </p:sp>
      <p:sp>
        <p:nvSpPr>
          <p:cNvPr id="4" name="Dian sisältö, palsta 1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7291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ian alaotsikko, palsta 2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lang="fi-FI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0"/>
              </a:spcBef>
              <a:buFont typeface="Arial"/>
              <a:buNone/>
            </a:pPr>
            <a:r>
              <a:rPr lang="fi-FI" dirty="0"/>
              <a:t>Lisää halutessasi tähän alaotsikko</a:t>
            </a:r>
          </a:p>
        </p:txBody>
      </p:sp>
      <p:sp>
        <p:nvSpPr>
          <p:cNvPr id="6" name="Dian sisältö, palsta 2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7291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2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5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5FF68F3A-B148-4B45-A5C9-6FA8A0DB314B}" type="datetime2">
              <a:t>keskiviikko 25. toukokuu 2022</a:t>
            </a:fld>
            <a:endParaRPr lang="en-US"/>
          </a:p>
        </p:txBody>
      </p:sp>
      <p:sp>
        <p:nvSpPr>
          <p:cNvPr id="16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8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5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isältödia: otsikko, teksti, kuva tai muu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dirty="0"/>
              <a:t>Lisää tähän otsikko</a:t>
            </a:r>
            <a:endParaRPr lang="en-US" dirty="0"/>
          </a:p>
        </p:txBody>
      </p:sp>
      <p:sp>
        <p:nvSpPr>
          <p:cNvPr id="4" name="Dian teksti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2501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ian muu sisältö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12167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pic>
        <p:nvPicPr>
          <p:cNvPr id="10" name="Koristekuvituskuv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79771"/>
            <a:ext cx="1225550" cy="522102"/>
          </a:xfrm>
          <a:prstGeom prst="rect">
            <a:avLst/>
          </a:prstGeom>
        </p:spPr>
      </p:pic>
      <p:sp>
        <p:nvSpPr>
          <p:cNvPr id="13" name="Alatunniste"/>
          <p:cNvSpPr>
            <a:spLocks noGrp="1"/>
          </p:cNvSpPr>
          <p:nvPr>
            <p:ph type="ftr" sz="quarter" idx="11"/>
          </p:nvPr>
        </p:nvSpPr>
        <p:spPr>
          <a:xfrm>
            <a:off x="1879601" y="4705088"/>
            <a:ext cx="3200400" cy="273844"/>
          </a:xfrm>
        </p:spPr>
        <p:txBody>
          <a:bodyPr/>
          <a:lstStyle>
            <a:lvl1pPr>
              <a:defRPr sz="800">
                <a:solidFill>
                  <a:srgbClr val="707078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äivämäärä"/>
          <p:cNvSpPr>
            <a:spLocks noGrp="1"/>
          </p:cNvSpPr>
          <p:nvPr>
            <p:ph type="dt" sz="half" idx="10"/>
          </p:nvPr>
        </p:nvSpPr>
        <p:spPr>
          <a:xfrm>
            <a:off x="5149850" y="4705088"/>
            <a:ext cx="1716617" cy="273844"/>
          </a:xfrm>
        </p:spPr>
        <p:txBody>
          <a:bodyPr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F2809280-AAAF-FC43-8DF7-61855E5F692B}" type="datetime2">
              <a:t>keskiviikko 25. toukokuu 2022</a:t>
            </a:fld>
            <a:endParaRPr lang="en-US"/>
          </a:p>
        </p:txBody>
      </p:sp>
      <p:sp>
        <p:nvSpPr>
          <p:cNvPr id="14" name="Dian numero"/>
          <p:cNvSpPr>
            <a:spLocks noGrp="1"/>
          </p:cNvSpPr>
          <p:nvPr>
            <p:ph type="sldNum" sz="quarter" idx="12"/>
          </p:nvPr>
        </p:nvSpPr>
        <p:spPr>
          <a:xfrm>
            <a:off x="6972300" y="4705088"/>
            <a:ext cx="543982" cy="273844"/>
          </a:xfrm>
        </p:spPr>
        <p:txBody>
          <a:bodyPr/>
          <a:lstStyle/>
          <a:p>
            <a:fld id="{93F9C575-CF5A-5B47-9AEE-34308199CFC3}" type="slidenum">
              <a:t>‹#›</a:t>
            </a:fld>
            <a:endParaRPr lang="en-US"/>
          </a:p>
        </p:txBody>
      </p:sp>
      <p:pic>
        <p:nvPicPr>
          <p:cNvPr id="16" name="Lahti-logo" descr="Lahden kaupungin logo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50" y="4693385"/>
            <a:ext cx="946146" cy="2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54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pääotsikk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Lisää tähän kappaleen otsikko</a:t>
            </a:r>
            <a:endParaRPr lang="en-US" dirty="0"/>
          </a:p>
        </p:txBody>
      </p:sp>
      <p:sp>
        <p:nvSpPr>
          <p:cNvPr id="3" name="Dian sisältö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19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5" name="Alatunniste"/>
          <p:cNvSpPr>
            <a:spLocks noGrp="1"/>
          </p:cNvSpPr>
          <p:nvPr>
            <p:ph type="ftr" sz="quarter" idx="3"/>
          </p:nvPr>
        </p:nvSpPr>
        <p:spPr>
          <a:xfrm>
            <a:off x="457200" y="4705088"/>
            <a:ext cx="12022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Päivämäärä"/>
          <p:cNvSpPr>
            <a:spLocks noGrp="1"/>
          </p:cNvSpPr>
          <p:nvPr>
            <p:ph type="dt" sz="half" idx="2"/>
          </p:nvPr>
        </p:nvSpPr>
        <p:spPr>
          <a:xfrm>
            <a:off x="1748366" y="4705088"/>
            <a:ext cx="26035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B015DEEE-4AB8-9C48-ABD5-1DBD717E141D}" type="datetime2">
              <a:rPr lang="fi-FI" smtClean="0"/>
              <a:pPr/>
              <a:t>keskiviikko 25. toukokuu 2022</a:t>
            </a:fld>
            <a:endParaRPr lang="en-US" dirty="0"/>
          </a:p>
        </p:txBody>
      </p:sp>
      <p:sp>
        <p:nvSpPr>
          <p:cNvPr id="6" name="Dian numero"/>
          <p:cNvSpPr>
            <a:spLocks noGrp="1"/>
          </p:cNvSpPr>
          <p:nvPr>
            <p:ph type="sldNum" sz="quarter" idx="4"/>
          </p:nvPr>
        </p:nvSpPr>
        <p:spPr>
          <a:xfrm>
            <a:off x="6644216" y="4705088"/>
            <a:ext cx="8720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3F9C575-CF5A-5B47-9AEE-34308199CF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5" r:id="rId3"/>
    <p:sldLayoutId id="2147483650" r:id="rId4"/>
    <p:sldLayoutId id="2147483670" r:id="rId5"/>
    <p:sldLayoutId id="2147483651" r:id="rId6"/>
    <p:sldLayoutId id="2147483652" r:id="rId7"/>
    <p:sldLayoutId id="2147483653" r:id="rId8"/>
    <p:sldLayoutId id="2147483656" r:id="rId9"/>
    <p:sldLayoutId id="2147483671" r:id="rId10"/>
    <p:sldLayoutId id="2147483664" r:id="rId11"/>
    <p:sldLayoutId id="2147483672" r:id="rId12"/>
    <p:sldLayoutId id="2147483673" r:id="rId13"/>
    <p:sldLayoutId id="2147483674" r:id="rId1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2000"/>
        </a:lnSpc>
        <a:spcBef>
          <a:spcPts val="6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Lisää tähän kappaleen otsikko lorem ipsum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194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48366" y="4705088"/>
            <a:ext cx="26035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4FB0"/>
                </a:solidFill>
              </a:defRPr>
            </a:lvl1pPr>
          </a:lstStyle>
          <a:p>
            <a:fld id="{BDF11E4F-47A4-440F-B6C3-15F510B3B5BB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705088"/>
            <a:ext cx="12022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04FB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4216" y="4705088"/>
            <a:ext cx="87206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4FB0"/>
                </a:solidFill>
              </a:defRPr>
            </a:lvl1pPr>
          </a:lstStyle>
          <a:p>
            <a:fld id="{93F9C575-CF5A-5B47-9AEE-34308199CF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hyperlink" Target="mailto:Johanna.saaksniemi@lahti.fi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hti.fi/lahdensuunta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07AD6A-7CB4-4FEE-B49E-FAB418DC7B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Sujuva ja laadukas arkiliikkuminen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9143104-3A25-495C-88D7-9995AFCF2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Tervetuloa asukastilaisuuteen! Aloitamme 17:00</a:t>
            </a:r>
          </a:p>
        </p:txBody>
      </p:sp>
    </p:spTree>
    <p:extLst>
      <p:ext uri="{BB962C8B-B14F-4D97-AF65-F5344CB8AC3E}">
        <p14:creationId xmlns:p14="http://schemas.microsoft.com/office/powerpoint/2010/main" val="142850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2487425" y="1597078"/>
            <a:ext cx="4012957" cy="24763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15131"/>
            <a:ext cx="9143999" cy="51296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Tehty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kestävästi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.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6913688" y="152641"/>
            <a:ext cx="223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  <a:hlinkClick r:id="rId4"/>
              </a:rPr>
              <a:t>johanna.saaksniemi@lahti.fi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50B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www.lahti.fi/lahdensuunta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@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LahdenKaupunki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50B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@</a:t>
            </a:r>
            <a:r>
              <a:rPr kumimoji="0" lang="fi-FI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LahtiKymp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0050B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#lahdensuunta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#omalahti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9A42C78-CE8D-4097-8992-460C57391331}"/>
              </a:ext>
            </a:extLst>
          </p:cNvPr>
          <p:cNvSpPr txBox="1">
            <a:spLocks/>
          </p:cNvSpPr>
          <p:nvPr/>
        </p:nvSpPr>
        <p:spPr>
          <a:xfrm>
            <a:off x="166915" y="167486"/>
            <a:ext cx="2666093" cy="112386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50B0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uorakulmio 2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4450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9"/>
    </mc:Choice>
    <mc:Fallback xmlns="">
      <p:transition spd="slow" advTm="2389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5575B0-EB02-4466-BAA6-3DF4993BA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b="1" i="0" dirty="0">
                <a:effectLst/>
                <a:latin typeface="Source Sans Pro"/>
                <a:ea typeface="Source Sans Pro"/>
              </a:rPr>
              <a:t>Kestävän liikkumisen kasvatustyötä Lahden kouluissa</a:t>
            </a:r>
            <a:r>
              <a:rPr lang="fi-FI" b="1" dirty="0">
                <a:latin typeface="Source Sans Pro"/>
                <a:ea typeface="Source Sans Pro"/>
              </a:rPr>
              <a:t> 2017 - 2022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0398BA0-BD47-4BD4-87E8-F5551A526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350" y="2886075"/>
            <a:ext cx="5459625" cy="634836"/>
          </a:xfrm>
        </p:spPr>
        <p:txBody>
          <a:bodyPr/>
          <a:lstStyle/>
          <a:p>
            <a:r>
              <a:rPr lang="fi-FI" dirty="0"/>
              <a:t>Ympäristökasvattaja Emma Marjamäki</a:t>
            </a:r>
          </a:p>
          <a:p>
            <a:r>
              <a:rPr lang="fi-FI" dirty="0"/>
              <a:t>Luontokoulu Kaisla, Lahden kaupunki</a:t>
            </a:r>
          </a:p>
        </p:txBody>
      </p:sp>
    </p:spTree>
    <p:extLst>
      <p:ext uri="{BB962C8B-B14F-4D97-AF65-F5344CB8AC3E}">
        <p14:creationId xmlns:p14="http://schemas.microsoft.com/office/powerpoint/2010/main" val="108238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B19313D7-8505-41AB-93B0-A903516D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037" y="2480174"/>
            <a:ext cx="1938919" cy="234694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17FC3F4-CAB7-4DB3-A973-AEF2637BF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90" y="2133843"/>
            <a:ext cx="1938919" cy="1809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66BF6-991B-4EF1-95A8-9F2ED420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sz="3000" dirty="0" err="1"/>
              <a:t>Esityksen</a:t>
            </a:r>
            <a:r>
              <a:rPr lang="en-US" sz="3000" dirty="0"/>
              <a:t> </a:t>
            </a:r>
            <a:r>
              <a:rPr lang="en-US" sz="3000" dirty="0" err="1"/>
              <a:t>sisältö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4B73-0AB7-4D25-8133-6012DB50E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34730"/>
            <a:ext cx="5658440" cy="2071916"/>
          </a:xfrm>
        </p:spPr>
        <p:txBody>
          <a:bodyPr vert="horz" lIns="68580" tIns="34290" rIns="68580" bIns="34290" rtlCol="0" anchor="t">
            <a:normAutofit fontScale="92500"/>
          </a:bodyPr>
          <a:lstStyle/>
          <a:p>
            <a:pPr marL="0" indent="0">
              <a:buNone/>
            </a:pPr>
            <a:r>
              <a:rPr lang="en-US" sz="2100" dirty="0"/>
              <a:t>1. </a:t>
            </a:r>
            <a:r>
              <a:rPr lang="en-US" sz="2100" dirty="0" err="1"/>
              <a:t>Lähiympäristö</a:t>
            </a:r>
            <a:r>
              <a:rPr lang="en-US" sz="2100" dirty="0"/>
              <a:t> ja </a:t>
            </a:r>
            <a:r>
              <a:rPr lang="en-US" sz="2100" dirty="0" err="1"/>
              <a:t>osallisuus</a:t>
            </a:r>
            <a:r>
              <a:rPr lang="en-US" sz="2100" dirty="0"/>
              <a:t> -</a:t>
            </a:r>
            <a:r>
              <a:rPr lang="en-US" sz="2100" dirty="0" err="1"/>
              <a:t>hanke</a:t>
            </a:r>
            <a:r>
              <a:rPr lang="en-US" sz="2100" dirty="0"/>
              <a:t> 2017-2019 </a:t>
            </a:r>
          </a:p>
          <a:p>
            <a:pPr marL="342424" indent="-342424"/>
            <a:endParaRPr lang="en-US" sz="2250" dirty="0"/>
          </a:p>
          <a:p>
            <a:pPr marL="0" indent="0">
              <a:buNone/>
            </a:pPr>
            <a:r>
              <a:rPr lang="en-US" sz="2250" dirty="0"/>
              <a:t>2. </a:t>
            </a:r>
            <a:r>
              <a:rPr lang="en-US" sz="2250" dirty="0" err="1"/>
              <a:t>Meidän</a:t>
            </a:r>
            <a:r>
              <a:rPr lang="en-US" sz="2250" dirty="0"/>
              <a:t> </a:t>
            </a:r>
            <a:r>
              <a:rPr lang="en-US" sz="2250" dirty="0" err="1"/>
              <a:t>koulu</a:t>
            </a:r>
            <a:r>
              <a:rPr lang="en-US" sz="2250" dirty="0"/>
              <a:t> </a:t>
            </a:r>
            <a:r>
              <a:rPr lang="en-US" sz="2250" dirty="0" err="1"/>
              <a:t>kävelee</a:t>
            </a:r>
            <a:r>
              <a:rPr lang="en-US" sz="2250" dirty="0"/>
              <a:t> ja </a:t>
            </a:r>
            <a:r>
              <a:rPr lang="en-US" sz="2250" dirty="0" err="1"/>
              <a:t>polkee</a:t>
            </a:r>
            <a:r>
              <a:rPr lang="en-US" sz="2250" dirty="0"/>
              <a:t> -</a:t>
            </a:r>
            <a:r>
              <a:rPr lang="en-US" sz="2250" dirty="0" err="1"/>
              <a:t>hanke</a:t>
            </a:r>
            <a:r>
              <a:rPr lang="en-US" sz="2250" dirty="0"/>
              <a:t> 2021 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250" dirty="0"/>
              <a:t>3. </a:t>
            </a:r>
            <a:r>
              <a:rPr lang="en-US" sz="2250" dirty="0" err="1"/>
              <a:t>Tiedosta</a:t>
            </a:r>
            <a:r>
              <a:rPr lang="en-US" sz="2250" dirty="0"/>
              <a:t> </a:t>
            </a:r>
            <a:r>
              <a:rPr lang="en-US" sz="2250" dirty="0" err="1"/>
              <a:t>kestävät</a:t>
            </a:r>
            <a:r>
              <a:rPr lang="en-US" sz="2250" dirty="0"/>
              <a:t> </a:t>
            </a:r>
            <a:r>
              <a:rPr lang="en-US" sz="2250" dirty="0" err="1"/>
              <a:t>kulkutavat</a:t>
            </a:r>
            <a:r>
              <a:rPr lang="en-US" sz="2250" dirty="0"/>
              <a:t> -</a:t>
            </a:r>
            <a:r>
              <a:rPr lang="en-US" sz="2250" dirty="0" err="1"/>
              <a:t>hanke</a:t>
            </a:r>
            <a:r>
              <a:rPr lang="en-US" sz="2250" dirty="0"/>
              <a:t> 2022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A06EAD9-D430-41F7-AA1B-79945CE9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032" y="316384"/>
            <a:ext cx="2614961" cy="18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16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C11E9-53C0-499C-8FC8-82C271D7B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Lähiympäristö ja osallisuus -hanketyö 2017-2019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42B6289-E946-4E4D-B894-5F3E7A3A7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488907" cy="2914650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100" dirty="0">
                <a:latin typeface="Calibri"/>
                <a:ea typeface="Calibri" panose="020F0502020204030204" pitchFamily="34" charset="0"/>
                <a:cs typeface="Times New Roman"/>
              </a:rPr>
              <a:t>Ympäristöministeriön hankeavustusta 24 000€ + kaupungin osuus 8000 €</a:t>
            </a:r>
            <a:endParaRPr lang="en-US" sz="2100" dirty="0"/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100" dirty="0">
                <a:latin typeface="Calibri"/>
                <a:ea typeface="Calibri" panose="020F0502020204030204" pitchFamily="34" charset="0"/>
                <a:cs typeface="Times New Roman"/>
              </a:rPr>
              <a:t>Tavoitteena kestävän elämäntavan edistäminen ja lasten ja nuorten osallistaminen maankäytön suunnitteluun</a:t>
            </a:r>
            <a:endParaRPr lang="fi-FI" sz="2100" dirty="0"/>
          </a:p>
          <a:p>
            <a:pPr marL="257175" indent="-25717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fi-FI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Tuotokset: </a:t>
            </a:r>
          </a:p>
          <a:p>
            <a:pPr>
              <a:lnSpc>
                <a:spcPct val="107000"/>
              </a:lnSpc>
              <a:buFont typeface="+mj-lt"/>
              <a:buAutoNum type="arabicPeriod"/>
            </a:pPr>
            <a:r>
              <a:rPr lang="fi-FI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Kestävän liikkumisen opetuskokonaisuudet ja kestävän liikkumisen ohjelma</a:t>
            </a:r>
          </a:p>
          <a:p>
            <a:pPr>
              <a:lnSpc>
                <a:spcPct val="107000"/>
              </a:lnSpc>
              <a:buFont typeface="+mj-lt"/>
              <a:buAutoNum type="arabicPeriod"/>
            </a:pPr>
            <a:r>
              <a:rPr lang="fi-FI" sz="2100" dirty="0">
                <a:latin typeface="Calibri"/>
                <a:ea typeface="Calibri" panose="020F0502020204030204" pitchFamily="34" charset="0"/>
                <a:cs typeface="Times New Roman"/>
              </a:rPr>
              <a:t>Lahti liikkeessä -koulukiertuekonsepti</a:t>
            </a:r>
          </a:p>
          <a:p>
            <a:pPr>
              <a:lnSpc>
                <a:spcPct val="107000"/>
              </a:lnSpc>
              <a:buFont typeface="+mj-lt"/>
              <a:buAutoNum type="arabicPeriod"/>
            </a:pPr>
            <a:r>
              <a:rPr lang="fi-FI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Koulumatkakysely 2018 ja sopimus jatkumosta -&gt; 2022 -&gt; 2026 jne.</a:t>
            </a:r>
          </a:p>
        </p:txBody>
      </p:sp>
    </p:spTree>
    <p:extLst>
      <p:ext uri="{BB962C8B-B14F-4D97-AF65-F5344CB8AC3E}">
        <p14:creationId xmlns:p14="http://schemas.microsoft.com/office/powerpoint/2010/main" val="3899043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E6C79BBA-0CA6-4477-BBD6-AA0C8EC13421}"/>
              </a:ext>
            </a:extLst>
          </p:cNvPr>
          <p:cNvSpPr txBox="1">
            <a:spLocks/>
          </p:cNvSpPr>
          <p:nvPr/>
        </p:nvSpPr>
        <p:spPr>
          <a:xfrm>
            <a:off x="191942" y="12890"/>
            <a:ext cx="373306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>
              <a:defRPr/>
            </a:pPr>
            <a:r>
              <a:rPr lang="fi-FI" sz="2400" dirty="0">
                <a:solidFill>
                  <a:srgbClr val="0050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Lahti liikkeessä koulukiertue </a:t>
            </a:r>
            <a:endParaRPr lang="fi-FI" sz="2400" dirty="0">
              <a:solidFill>
                <a:srgbClr val="0050B0"/>
              </a:solidFill>
              <a:latin typeface="Franklin Gothic Medium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307C814-71BB-4470-BF89-946CB690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57" y="870141"/>
            <a:ext cx="7030040" cy="3866522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34F658A1-CFE5-4A1D-909F-55C7FE365E1C}"/>
              </a:ext>
            </a:extLst>
          </p:cNvPr>
          <p:cNvSpPr txBox="1"/>
          <p:nvPr/>
        </p:nvSpPr>
        <p:spPr>
          <a:xfrm>
            <a:off x="292317" y="987287"/>
            <a:ext cx="3017044" cy="3846309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/>
                <a:ea typeface="Calibri" panose="020F0502020204030204" pitchFamily="34" charset="0"/>
                <a:cs typeface="Times New Roman"/>
              </a:rPr>
              <a:t>Kolme yhtenäiskoulua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/>
                <a:ea typeface="Calibri" panose="020F0502020204030204" pitchFamily="34" charset="0"/>
                <a:cs typeface="Times New Roman"/>
              </a:rPr>
              <a:t>1 päivä eli 6h / koulu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/>
                <a:ea typeface="Calibri" panose="020F0502020204030204" pitchFamily="34" charset="0"/>
                <a:cs typeface="Times New Roman"/>
              </a:rPr>
              <a:t>10-12 asiantuntijaa mukana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/>
                <a:ea typeface="Calibri" panose="020F0502020204030204" pitchFamily="34" charset="0"/>
                <a:cs typeface="Times New Roman"/>
              </a:rPr>
              <a:t>Noin 1300 koululaista osallistui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i-FI" sz="12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i-FI" sz="1200" dirty="0"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/>
                <a:ea typeface="Calibri" panose="020F0502020204030204" pitchFamily="34" charset="0"/>
                <a:cs typeface="Times New Roman"/>
              </a:rPr>
              <a:t>Aulatoimintapiste </a:t>
            </a:r>
            <a:endParaRPr lang="fi-FI" sz="1350" dirty="0"/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Itsenäinen bussin käyttö –oppitunti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Kaupunkisuunnittelu-työpaja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Liikkuminen nyt ja tulevaisuudessa –oppitunti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Koulumatkan kivat ja ikävät paikat –kysely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CitiCAP</a:t>
            </a:r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–osuus opettajanhuoneessa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i-FI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Liikkuva koulu –osiot kouluilla</a:t>
            </a:r>
          </a:p>
          <a:p>
            <a:endParaRPr lang="fi-FI" sz="1350" dirty="0"/>
          </a:p>
        </p:txBody>
      </p:sp>
    </p:spTree>
    <p:extLst>
      <p:ext uri="{BB962C8B-B14F-4D97-AF65-F5344CB8AC3E}">
        <p14:creationId xmlns:p14="http://schemas.microsoft.com/office/powerpoint/2010/main" val="3781489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A0BEAD10-5475-44CC-B54D-12B5E4E5D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53" r="11412" b="-1"/>
          <a:stretch/>
        </p:blipFill>
        <p:spPr>
          <a:xfrm>
            <a:off x="15" y="7"/>
            <a:ext cx="4571985" cy="514349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07EF1FE-C352-4B2E-9991-D8CF4BEBD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8" r="21548" b="-1"/>
          <a:stretch/>
        </p:blipFill>
        <p:spPr>
          <a:xfrm>
            <a:off x="4572000" y="7"/>
            <a:ext cx="4572000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6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F0EC91-106A-4658-B5F4-889CCA01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Koulumatkakysely 2018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CAD86B-917B-411B-B264-B94365863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342424" indent="-342424"/>
            <a:r>
              <a:rPr lang="fi-FI" dirty="0">
                <a:ea typeface="+mn-lt"/>
                <a:cs typeface="+mn-lt"/>
              </a:rPr>
              <a:t>Syys-lokakuussa 2018 </a:t>
            </a:r>
          </a:p>
          <a:p>
            <a:pPr marL="342424" indent="-342424"/>
            <a:r>
              <a:rPr lang="fi-FI" dirty="0">
                <a:ea typeface="+mn-lt"/>
                <a:cs typeface="+mn-lt"/>
              </a:rPr>
              <a:t>Koko kaupungin laajuinen = 27 koulusta vastauksia</a:t>
            </a:r>
          </a:p>
          <a:p>
            <a:pPr marL="342424" indent="-342424"/>
            <a:r>
              <a:rPr lang="fi-FI" dirty="0">
                <a:ea typeface="+mn-lt"/>
                <a:cs typeface="+mn-lt"/>
              </a:rPr>
              <a:t>Vastaajina 1.-9.-luokkalaiset oppilaat </a:t>
            </a:r>
          </a:p>
          <a:p>
            <a:pPr marL="342424" indent="-342424"/>
            <a:r>
              <a:rPr lang="fi-FI" dirty="0">
                <a:ea typeface="+mn-lt"/>
                <a:cs typeface="+mn-lt"/>
              </a:rPr>
              <a:t>Vastauksia yhteensä noin 5800 kpl</a:t>
            </a:r>
          </a:p>
          <a:p>
            <a:pPr marL="342424" indent="-342424"/>
            <a:endParaRPr lang="fi-FI" dirty="0">
              <a:ea typeface="+mn-lt"/>
              <a:cs typeface="+mn-lt"/>
            </a:endParaRPr>
          </a:p>
          <a:p>
            <a:pPr marL="342424" indent="-342424"/>
            <a:r>
              <a:rPr lang="fi-FI" dirty="0">
                <a:ea typeface="+mn-lt"/>
                <a:cs typeface="+mn-lt"/>
              </a:rPr>
              <a:t>Tavoitteena selvittää</a:t>
            </a:r>
          </a:p>
          <a:p>
            <a:pPr>
              <a:buFont typeface="+mj-lt"/>
              <a:buAutoNum type="arabicPeriod"/>
            </a:pPr>
            <a:r>
              <a:rPr lang="fi-FI" dirty="0">
                <a:ea typeface="+mn-lt"/>
                <a:cs typeface="+mn-lt"/>
              </a:rPr>
              <a:t>Miten Lahdessa kuljetaan koulumatkat?</a:t>
            </a:r>
          </a:p>
          <a:p>
            <a:pPr>
              <a:buFont typeface="+mj-lt"/>
              <a:buAutoNum type="arabicPeriod"/>
            </a:pPr>
            <a:r>
              <a:rPr lang="fi-FI" dirty="0">
                <a:ea typeface="+mn-lt"/>
                <a:cs typeface="+mn-lt"/>
              </a:rPr>
              <a:t>Mitkä tekijät vaikuttavat lahtelaisten koululaisten kulkutapavalintoihin koulumatkoilla? </a:t>
            </a:r>
          </a:p>
          <a:p>
            <a:pPr marL="0" indent="0">
              <a:buNone/>
            </a:pPr>
            <a:endParaRPr lang="fi-FI" dirty="0">
              <a:ea typeface="+mn-lt"/>
              <a:cs typeface="+mn-lt"/>
            </a:endParaRPr>
          </a:p>
          <a:p>
            <a:pPr marL="342424" indent="-342424"/>
            <a:endParaRPr lang="fi-FI" dirty="0">
              <a:ea typeface="+mn-lt"/>
              <a:cs typeface="+mn-lt"/>
            </a:endParaRPr>
          </a:p>
          <a:p>
            <a:pPr marL="342424" indent="-342424"/>
            <a:endParaRPr lang="fi-FI" dirty="0">
              <a:ea typeface="+mn-lt"/>
              <a:cs typeface="+mn-lt"/>
            </a:endParaRPr>
          </a:p>
          <a:p>
            <a:pPr marL="342424" indent="-342424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397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>
            <a:extLst>
              <a:ext uri="{FF2B5EF4-FFF2-40B4-BE49-F238E27FC236}">
                <a16:creationId xmlns:a16="http://schemas.microsoft.com/office/drawing/2014/main" id="{9824D1D9-2D25-45EF-915A-055443121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381" y="3836613"/>
            <a:ext cx="660778" cy="61856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BE860E-E4BB-46C4-B6C6-3957CF9D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96" y="602506"/>
            <a:ext cx="8229600" cy="857250"/>
          </a:xfrm>
        </p:spPr>
        <p:txBody>
          <a:bodyPr>
            <a:normAutofit/>
          </a:bodyPr>
          <a:lstStyle/>
          <a:p>
            <a:r>
              <a:rPr lang="fi-FI" sz="1500" dirty="0"/>
              <a:t>Lahden kaikkien koulujen oppilaiden liikkumisjakauma </a:t>
            </a:r>
            <a:r>
              <a:rPr lang="fi-FI" sz="1500" b="1" i="1" dirty="0"/>
              <a:t>talvella</a:t>
            </a:r>
            <a:br>
              <a:rPr lang="fi-FI" sz="1500" dirty="0"/>
            </a:br>
            <a:endParaRPr lang="fi-FI" sz="1500" dirty="0"/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BC410AC9-359A-4B37-8986-EB5E0890EE9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6" y="1066940"/>
            <a:ext cx="4162851" cy="2886844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312EAFE0-15CB-4481-82AC-F4C80FDEE25F}"/>
              </a:ext>
            </a:extLst>
          </p:cNvPr>
          <p:cNvSpPr txBox="1"/>
          <p:nvPr/>
        </p:nvSpPr>
        <p:spPr>
          <a:xfrm>
            <a:off x="6293304" y="863421"/>
            <a:ext cx="170027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fi-FI" sz="1350" dirty="0">
                <a:solidFill>
                  <a:prstClr val="black"/>
                </a:solidFill>
                <a:latin typeface="Franklin Gothic Book"/>
              </a:rPr>
              <a:t>Koulumatkan pituus:</a:t>
            </a:r>
          </a:p>
          <a:p>
            <a:pPr defTabSz="457178"/>
            <a:r>
              <a:rPr lang="fi-FI" sz="1350" dirty="0">
                <a:solidFill>
                  <a:prstClr val="black"/>
                </a:solidFill>
                <a:latin typeface="Franklin Gothic Book"/>
              </a:rPr>
              <a:t>Enintään 5 km 84 %</a:t>
            </a:r>
          </a:p>
          <a:p>
            <a:pPr defTabSz="457178"/>
            <a:r>
              <a:rPr lang="fi-FI" sz="1350" dirty="0">
                <a:solidFill>
                  <a:prstClr val="black"/>
                </a:solidFill>
                <a:latin typeface="Franklin Gothic Book"/>
              </a:rPr>
              <a:t>Yli 5 km 16 %</a:t>
            </a:r>
          </a:p>
        </p:txBody>
      </p:sp>
      <p:pic>
        <p:nvPicPr>
          <p:cNvPr id="11" name="Kuva 10" descr="Kuva, joka sisältää kohteen kuljetus, polkupyörä&#10;&#10;Kuvaus luotu automaattisesti">
            <a:extLst>
              <a:ext uri="{FF2B5EF4-FFF2-40B4-BE49-F238E27FC236}">
                <a16:creationId xmlns:a16="http://schemas.microsoft.com/office/drawing/2014/main" id="{8A9AE78D-A6FE-4671-979D-AF8709639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914" y="2561094"/>
            <a:ext cx="807281" cy="753856"/>
          </a:xfrm>
          <a:prstGeom prst="rect">
            <a:avLst/>
          </a:prstGeom>
        </p:spPr>
      </p:pic>
      <p:pic>
        <p:nvPicPr>
          <p:cNvPr id="13" name="Kuva 12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8C228C3-86AA-415F-8847-D45D14C5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809" y="2891684"/>
            <a:ext cx="686155" cy="481631"/>
          </a:xfrm>
          <a:prstGeom prst="rect">
            <a:avLst/>
          </a:prstGeom>
        </p:spPr>
      </p:pic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6CDB3A2C-96F8-48E9-8128-A304285AEE3C}"/>
              </a:ext>
            </a:extLst>
          </p:cNvPr>
          <p:cNvSpPr/>
          <p:nvPr/>
        </p:nvSpPr>
        <p:spPr>
          <a:xfrm>
            <a:off x="4736541" y="2900484"/>
            <a:ext cx="2080086" cy="41881"/>
          </a:xfrm>
          <a:custGeom>
            <a:avLst/>
            <a:gdLst>
              <a:gd name="connsiteX0" fmla="*/ 0 w 2080086"/>
              <a:gd name="connsiteY0" fmla="*/ 27920 h 41881"/>
              <a:gd name="connsiteX1" fmla="*/ 48862 w 2080086"/>
              <a:gd name="connsiteY1" fmla="*/ 34900 h 41881"/>
              <a:gd name="connsiteX2" fmla="*/ 69802 w 2080086"/>
              <a:gd name="connsiteY2" fmla="*/ 41881 h 41881"/>
              <a:gd name="connsiteX3" fmla="*/ 293167 w 2080086"/>
              <a:gd name="connsiteY3" fmla="*/ 27920 h 41881"/>
              <a:gd name="connsiteX4" fmla="*/ 376929 w 2080086"/>
              <a:gd name="connsiteY4" fmla="*/ 13960 h 41881"/>
              <a:gd name="connsiteX5" fmla="*/ 1396031 w 2080086"/>
              <a:gd name="connsiteY5" fmla="*/ 6980 h 41881"/>
              <a:gd name="connsiteX6" fmla="*/ 1528654 w 2080086"/>
              <a:gd name="connsiteY6" fmla="*/ 0 h 41881"/>
              <a:gd name="connsiteX7" fmla="*/ 2080086 w 2080086"/>
              <a:gd name="connsiteY7" fmla="*/ 6980 h 4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0086" h="41881">
                <a:moveTo>
                  <a:pt x="0" y="27920"/>
                </a:moveTo>
                <a:cubicBezTo>
                  <a:pt x="16287" y="30247"/>
                  <a:pt x="32729" y="31673"/>
                  <a:pt x="48862" y="34900"/>
                </a:cubicBezTo>
                <a:cubicBezTo>
                  <a:pt x="56077" y="36343"/>
                  <a:pt x="62444" y="41881"/>
                  <a:pt x="69802" y="41881"/>
                </a:cubicBezTo>
                <a:cubicBezTo>
                  <a:pt x="87852" y="41881"/>
                  <a:pt x="268574" y="29559"/>
                  <a:pt x="293167" y="27920"/>
                </a:cubicBezTo>
                <a:cubicBezTo>
                  <a:pt x="326589" y="16779"/>
                  <a:pt x="328289" y="14588"/>
                  <a:pt x="376929" y="13960"/>
                </a:cubicBezTo>
                <a:lnTo>
                  <a:pt x="1396031" y="6980"/>
                </a:lnTo>
                <a:cubicBezTo>
                  <a:pt x="1440239" y="4653"/>
                  <a:pt x="1484385" y="0"/>
                  <a:pt x="1528654" y="0"/>
                </a:cubicBezTo>
                <a:cubicBezTo>
                  <a:pt x="1712479" y="0"/>
                  <a:pt x="1896261" y="6980"/>
                  <a:pt x="2080086" y="698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178"/>
            <a:endParaRPr lang="fi-FI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16" name="Kuva 1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0B4A584-3567-45EB-962B-860B16256C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3811" y="3561155"/>
            <a:ext cx="880959" cy="58474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9890002-9498-465C-B692-E7177A6E7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885" y="2075535"/>
            <a:ext cx="627321" cy="753856"/>
          </a:xfrm>
          <a:prstGeom prst="rect">
            <a:avLst/>
          </a:prstGeom>
        </p:spPr>
      </p:pic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5AFCD75A-31F0-4EB4-999A-0AF3D77FB1BE}"/>
              </a:ext>
            </a:extLst>
          </p:cNvPr>
          <p:cNvSpPr/>
          <p:nvPr/>
        </p:nvSpPr>
        <p:spPr>
          <a:xfrm>
            <a:off x="4210664" y="3853526"/>
            <a:ext cx="2467535" cy="359163"/>
          </a:xfrm>
          <a:custGeom>
            <a:avLst/>
            <a:gdLst>
              <a:gd name="connsiteX0" fmla="*/ 0 w 2467535"/>
              <a:gd name="connsiteY0" fmla="*/ 184351 h 359163"/>
              <a:gd name="connsiteX1" fmla="*/ 47064 w 2467535"/>
              <a:gd name="connsiteY1" fmla="*/ 191075 h 359163"/>
              <a:gd name="connsiteX2" fmla="*/ 67235 w 2467535"/>
              <a:gd name="connsiteY2" fmla="*/ 197798 h 359163"/>
              <a:gd name="connsiteX3" fmla="*/ 181535 w 2467535"/>
              <a:gd name="connsiteY3" fmla="*/ 184351 h 359163"/>
              <a:gd name="connsiteX4" fmla="*/ 201705 w 2467535"/>
              <a:gd name="connsiteY4" fmla="*/ 177628 h 359163"/>
              <a:gd name="connsiteX5" fmla="*/ 248770 w 2467535"/>
              <a:gd name="connsiteY5" fmla="*/ 164181 h 359163"/>
              <a:gd name="connsiteX6" fmla="*/ 268941 w 2467535"/>
              <a:gd name="connsiteY6" fmla="*/ 150734 h 359163"/>
              <a:gd name="connsiteX7" fmla="*/ 289111 w 2467535"/>
              <a:gd name="connsiteY7" fmla="*/ 144010 h 359163"/>
              <a:gd name="connsiteX8" fmla="*/ 302558 w 2467535"/>
              <a:gd name="connsiteY8" fmla="*/ 123840 h 359163"/>
              <a:gd name="connsiteX9" fmla="*/ 322729 w 2467535"/>
              <a:gd name="connsiteY9" fmla="*/ 103669 h 359163"/>
              <a:gd name="connsiteX10" fmla="*/ 322729 w 2467535"/>
              <a:gd name="connsiteY10" fmla="*/ 2816 h 359163"/>
              <a:gd name="connsiteX11" fmla="*/ 295835 w 2467535"/>
              <a:gd name="connsiteY11" fmla="*/ 9540 h 359163"/>
              <a:gd name="connsiteX12" fmla="*/ 268941 w 2467535"/>
              <a:gd name="connsiteY12" fmla="*/ 49881 h 359163"/>
              <a:gd name="connsiteX13" fmla="*/ 262217 w 2467535"/>
              <a:gd name="connsiteY13" fmla="*/ 70051 h 359163"/>
              <a:gd name="connsiteX14" fmla="*/ 248770 w 2467535"/>
              <a:gd name="connsiteY14" fmla="*/ 90222 h 359163"/>
              <a:gd name="connsiteX15" fmla="*/ 242047 w 2467535"/>
              <a:gd name="connsiteY15" fmla="*/ 117116 h 359163"/>
              <a:gd name="connsiteX16" fmla="*/ 255494 w 2467535"/>
              <a:gd name="connsiteY16" fmla="*/ 285204 h 359163"/>
              <a:gd name="connsiteX17" fmla="*/ 282388 w 2467535"/>
              <a:gd name="connsiteY17" fmla="*/ 345716 h 359163"/>
              <a:gd name="connsiteX18" fmla="*/ 322729 w 2467535"/>
              <a:gd name="connsiteY18" fmla="*/ 352440 h 359163"/>
              <a:gd name="connsiteX19" fmla="*/ 349623 w 2467535"/>
              <a:gd name="connsiteY19" fmla="*/ 359163 h 359163"/>
              <a:gd name="connsiteX20" fmla="*/ 450476 w 2467535"/>
              <a:gd name="connsiteY20" fmla="*/ 352440 h 359163"/>
              <a:gd name="connsiteX21" fmla="*/ 490817 w 2467535"/>
              <a:gd name="connsiteY21" fmla="*/ 325546 h 359163"/>
              <a:gd name="connsiteX22" fmla="*/ 551329 w 2467535"/>
              <a:gd name="connsiteY22" fmla="*/ 305375 h 359163"/>
              <a:gd name="connsiteX23" fmla="*/ 578223 w 2467535"/>
              <a:gd name="connsiteY23" fmla="*/ 285204 h 359163"/>
              <a:gd name="connsiteX24" fmla="*/ 598394 w 2467535"/>
              <a:gd name="connsiteY24" fmla="*/ 271757 h 359163"/>
              <a:gd name="connsiteX25" fmla="*/ 652182 w 2467535"/>
              <a:gd name="connsiteY25" fmla="*/ 191075 h 359163"/>
              <a:gd name="connsiteX26" fmla="*/ 665629 w 2467535"/>
              <a:gd name="connsiteY26" fmla="*/ 164181 h 359163"/>
              <a:gd name="connsiteX27" fmla="*/ 665629 w 2467535"/>
              <a:gd name="connsiteY27" fmla="*/ 29710 h 359163"/>
              <a:gd name="connsiteX28" fmla="*/ 611841 w 2467535"/>
              <a:gd name="connsiteY28" fmla="*/ 36434 h 359163"/>
              <a:gd name="connsiteX29" fmla="*/ 591670 w 2467535"/>
              <a:gd name="connsiteY29" fmla="*/ 49881 h 359163"/>
              <a:gd name="connsiteX30" fmla="*/ 598394 w 2467535"/>
              <a:gd name="connsiteY30" fmla="*/ 204522 h 359163"/>
              <a:gd name="connsiteX31" fmla="*/ 632011 w 2467535"/>
              <a:gd name="connsiteY31" fmla="*/ 238140 h 359163"/>
              <a:gd name="connsiteX32" fmla="*/ 658905 w 2467535"/>
              <a:gd name="connsiteY32" fmla="*/ 244863 h 359163"/>
              <a:gd name="connsiteX33" fmla="*/ 699247 w 2467535"/>
              <a:gd name="connsiteY33" fmla="*/ 258310 h 359163"/>
              <a:gd name="connsiteX34" fmla="*/ 766482 w 2467535"/>
              <a:gd name="connsiteY34" fmla="*/ 271757 h 359163"/>
              <a:gd name="connsiteX35" fmla="*/ 1035423 w 2467535"/>
              <a:gd name="connsiteY35" fmla="*/ 265034 h 359163"/>
              <a:gd name="connsiteX36" fmla="*/ 1109382 w 2467535"/>
              <a:gd name="connsiteY36" fmla="*/ 244863 h 359163"/>
              <a:gd name="connsiteX37" fmla="*/ 1163170 w 2467535"/>
              <a:gd name="connsiteY37" fmla="*/ 238140 h 359163"/>
              <a:gd name="connsiteX38" fmla="*/ 1203511 w 2467535"/>
              <a:gd name="connsiteY38" fmla="*/ 231416 h 359163"/>
              <a:gd name="connsiteX39" fmla="*/ 1237129 w 2467535"/>
              <a:gd name="connsiteY39" fmla="*/ 224693 h 359163"/>
              <a:gd name="connsiteX40" fmla="*/ 1257300 w 2467535"/>
              <a:gd name="connsiteY40" fmla="*/ 217969 h 359163"/>
              <a:gd name="connsiteX41" fmla="*/ 1331258 w 2467535"/>
              <a:gd name="connsiteY41" fmla="*/ 204522 h 359163"/>
              <a:gd name="connsiteX42" fmla="*/ 1351429 w 2467535"/>
              <a:gd name="connsiteY42" fmla="*/ 197798 h 359163"/>
              <a:gd name="connsiteX43" fmla="*/ 1405217 w 2467535"/>
              <a:gd name="connsiteY43" fmla="*/ 184351 h 359163"/>
              <a:gd name="connsiteX44" fmla="*/ 1432111 w 2467535"/>
              <a:gd name="connsiteY44" fmla="*/ 177628 h 359163"/>
              <a:gd name="connsiteX45" fmla="*/ 1492623 w 2467535"/>
              <a:gd name="connsiteY45" fmla="*/ 157457 h 359163"/>
              <a:gd name="connsiteX46" fmla="*/ 1512794 w 2467535"/>
              <a:gd name="connsiteY46" fmla="*/ 150734 h 359163"/>
              <a:gd name="connsiteX47" fmla="*/ 1532964 w 2467535"/>
              <a:gd name="connsiteY47" fmla="*/ 144010 h 359163"/>
              <a:gd name="connsiteX48" fmla="*/ 1573305 w 2467535"/>
              <a:gd name="connsiteY48" fmla="*/ 137287 h 359163"/>
              <a:gd name="connsiteX49" fmla="*/ 1593476 w 2467535"/>
              <a:gd name="connsiteY49" fmla="*/ 130563 h 359163"/>
              <a:gd name="connsiteX50" fmla="*/ 1815352 w 2467535"/>
              <a:gd name="connsiteY50" fmla="*/ 110393 h 359163"/>
              <a:gd name="connsiteX51" fmla="*/ 2023782 w 2467535"/>
              <a:gd name="connsiteY51" fmla="*/ 117116 h 359163"/>
              <a:gd name="connsiteX52" fmla="*/ 2171700 w 2467535"/>
              <a:gd name="connsiteY52" fmla="*/ 144010 h 359163"/>
              <a:gd name="connsiteX53" fmla="*/ 2205317 w 2467535"/>
              <a:gd name="connsiteY53" fmla="*/ 150734 h 359163"/>
              <a:gd name="connsiteX54" fmla="*/ 2252382 w 2467535"/>
              <a:gd name="connsiteY54" fmla="*/ 157457 h 359163"/>
              <a:gd name="connsiteX55" fmla="*/ 2279276 w 2467535"/>
              <a:gd name="connsiteY55" fmla="*/ 164181 h 359163"/>
              <a:gd name="connsiteX56" fmla="*/ 2333064 w 2467535"/>
              <a:gd name="connsiteY56" fmla="*/ 170904 h 359163"/>
              <a:gd name="connsiteX57" fmla="*/ 2420470 w 2467535"/>
              <a:gd name="connsiteY57" fmla="*/ 184351 h 359163"/>
              <a:gd name="connsiteX58" fmla="*/ 2467535 w 2467535"/>
              <a:gd name="connsiteY58" fmla="*/ 184351 h 359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67535" h="359163">
                <a:moveTo>
                  <a:pt x="0" y="184351"/>
                </a:moveTo>
                <a:cubicBezTo>
                  <a:pt x="15688" y="186592"/>
                  <a:pt x="31524" y="187967"/>
                  <a:pt x="47064" y="191075"/>
                </a:cubicBezTo>
                <a:cubicBezTo>
                  <a:pt x="54014" y="192465"/>
                  <a:pt x="60148" y="197798"/>
                  <a:pt x="67235" y="197798"/>
                </a:cubicBezTo>
                <a:cubicBezTo>
                  <a:pt x="89571" y="197798"/>
                  <a:pt x="152682" y="190763"/>
                  <a:pt x="181535" y="184351"/>
                </a:cubicBezTo>
                <a:cubicBezTo>
                  <a:pt x="188453" y="182814"/>
                  <a:pt x="194891" y="179575"/>
                  <a:pt x="201705" y="177628"/>
                </a:cubicBezTo>
                <a:cubicBezTo>
                  <a:pt x="260802" y="160743"/>
                  <a:pt x="200410" y="180300"/>
                  <a:pt x="248770" y="164181"/>
                </a:cubicBezTo>
                <a:cubicBezTo>
                  <a:pt x="255494" y="159699"/>
                  <a:pt x="261713" y="154348"/>
                  <a:pt x="268941" y="150734"/>
                </a:cubicBezTo>
                <a:cubicBezTo>
                  <a:pt x="275280" y="147564"/>
                  <a:pt x="283577" y="148437"/>
                  <a:pt x="289111" y="144010"/>
                </a:cubicBezTo>
                <a:cubicBezTo>
                  <a:pt x="295421" y="138962"/>
                  <a:pt x="297385" y="130048"/>
                  <a:pt x="302558" y="123840"/>
                </a:cubicBezTo>
                <a:cubicBezTo>
                  <a:pt x="308645" y="116535"/>
                  <a:pt x="316005" y="110393"/>
                  <a:pt x="322729" y="103669"/>
                </a:cubicBezTo>
                <a:cubicBezTo>
                  <a:pt x="334367" y="68753"/>
                  <a:pt x="343820" y="49217"/>
                  <a:pt x="322729" y="2816"/>
                </a:cubicBezTo>
                <a:cubicBezTo>
                  <a:pt x="318905" y="-5596"/>
                  <a:pt x="304800" y="7299"/>
                  <a:pt x="295835" y="9540"/>
                </a:cubicBezTo>
                <a:cubicBezTo>
                  <a:pt x="279847" y="57499"/>
                  <a:pt x="302517" y="-483"/>
                  <a:pt x="268941" y="49881"/>
                </a:cubicBezTo>
                <a:cubicBezTo>
                  <a:pt x="265010" y="55778"/>
                  <a:pt x="265387" y="63712"/>
                  <a:pt x="262217" y="70051"/>
                </a:cubicBezTo>
                <a:cubicBezTo>
                  <a:pt x="258603" y="77279"/>
                  <a:pt x="253252" y="83498"/>
                  <a:pt x="248770" y="90222"/>
                </a:cubicBezTo>
                <a:cubicBezTo>
                  <a:pt x="246529" y="99187"/>
                  <a:pt x="242047" y="107875"/>
                  <a:pt x="242047" y="117116"/>
                </a:cubicBezTo>
                <a:cubicBezTo>
                  <a:pt x="242047" y="181983"/>
                  <a:pt x="238746" y="229378"/>
                  <a:pt x="255494" y="285204"/>
                </a:cubicBezTo>
                <a:cubicBezTo>
                  <a:pt x="256421" y="288294"/>
                  <a:pt x="269672" y="339358"/>
                  <a:pt x="282388" y="345716"/>
                </a:cubicBezTo>
                <a:cubicBezTo>
                  <a:pt x="294581" y="351813"/>
                  <a:pt x="309361" y="349766"/>
                  <a:pt x="322729" y="352440"/>
                </a:cubicBezTo>
                <a:cubicBezTo>
                  <a:pt x="331790" y="354252"/>
                  <a:pt x="340658" y="356922"/>
                  <a:pt x="349623" y="359163"/>
                </a:cubicBezTo>
                <a:cubicBezTo>
                  <a:pt x="383241" y="356922"/>
                  <a:pt x="417700" y="360244"/>
                  <a:pt x="450476" y="352440"/>
                </a:cubicBezTo>
                <a:cubicBezTo>
                  <a:pt x="466198" y="348697"/>
                  <a:pt x="475138" y="329466"/>
                  <a:pt x="490817" y="325546"/>
                </a:cubicBezTo>
                <a:cubicBezTo>
                  <a:pt x="512970" y="320007"/>
                  <a:pt x="530616" y="316882"/>
                  <a:pt x="551329" y="305375"/>
                </a:cubicBezTo>
                <a:cubicBezTo>
                  <a:pt x="561125" y="299933"/>
                  <a:pt x="569104" y="291717"/>
                  <a:pt x="578223" y="285204"/>
                </a:cubicBezTo>
                <a:cubicBezTo>
                  <a:pt x="584799" y="280507"/>
                  <a:pt x="592259" y="277016"/>
                  <a:pt x="598394" y="271757"/>
                </a:cubicBezTo>
                <a:cubicBezTo>
                  <a:pt x="634329" y="240956"/>
                  <a:pt x="627736" y="239968"/>
                  <a:pt x="652182" y="191075"/>
                </a:cubicBezTo>
                <a:lnTo>
                  <a:pt x="665629" y="164181"/>
                </a:lnTo>
                <a:cubicBezTo>
                  <a:pt x="668222" y="140846"/>
                  <a:pt x="682561" y="48524"/>
                  <a:pt x="665629" y="29710"/>
                </a:cubicBezTo>
                <a:cubicBezTo>
                  <a:pt x="653542" y="16279"/>
                  <a:pt x="629770" y="34193"/>
                  <a:pt x="611841" y="36434"/>
                </a:cubicBezTo>
                <a:cubicBezTo>
                  <a:pt x="605117" y="40916"/>
                  <a:pt x="592314" y="41826"/>
                  <a:pt x="591670" y="49881"/>
                </a:cubicBezTo>
                <a:cubicBezTo>
                  <a:pt x="587556" y="101312"/>
                  <a:pt x="592480" y="153266"/>
                  <a:pt x="598394" y="204522"/>
                </a:cubicBezTo>
                <a:cubicBezTo>
                  <a:pt x="599949" y="217995"/>
                  <a:pt x="621491" y="233632"/>
                  <a:pt x="632011" y="238140"/>
                </a:cubicBezTo>
                <a:cubicBezTo>
                  <a:pt x="640504" y="241780"/>
                  <a:pt x="650054" y="242208"/>
                  <a:pt x="658905" y="244863"/>
                </a:cubicBezTo>
                <a:cubicBezTo>
                  <a:pt x="672482" y="248936"/>
                  <a:pt x="685496" y="254872"/>
                  <a:pt x="699247" y="258310"/>
                </a:cubicBezTo>
                <a:cubicBezTo>
                  <a:pt x="739366" y="268341"/>
                  <a:pt x="717026" y="263515"/>
                  <a:pt x="766482" y="271757"/>
                </a:cubicBezTo>
                <a:cubicBezTo>
                  <a:pt x="856129" y="269516"/>
                  <a:pt x="945923" y="270628"/>
                  <a:pt x="1035423" y="265034"/>
                </a:cubicBezTo>
                <a:cubicBezTo>
                  <a:pt x="1125618" y="259397"/>
                  <a:pt x="1060353" y="253777"/>
                  <a:pt x="1109382" y="244863"/>
                </a:cubicBezTo>
                <a:cubicBezTo>
                  <a:pt x="1127159" y="241631"/>
                  <a:pt x="1145283" y="240695"/>
                  <a:pt x="1163170" y="238140"/>
                </a:cubicBezTo>
                <a:cubicBezTo>
                  <a:pt x="1176665" y="236212"/>
                  <a:pt x="1190098" y="233855"/>
                  <a:pt x="1203511" y="231416"/>
                </a:cubicBezTo>
                <a:cubicBezTo>
                  <a:pt x="1214755" y="229372"/>
                  <a:pt x="1226042" y="227465"/>
                  <a:pt x="1237129" y="224693"/>
                </a:cubicBezTo>
                <a:cubicBezTo>
                  <a:pt x="1244005" y="222974"/>
                  <a:pt x="1250350" y="219359"/>
                  <a:pt x="1257300" y="217969"/>
                </a:cubicBezTo>
                <a:cubicBezTo>
                  <a:pt x="1320788" y="205271"/>
                  <a:pt x="1284747" y="217812"/>
                  <a:pt x="1331258" y="204522"/>
                </a:cubicBezTo>
                <a:cubicBezTo>
                  <a:pt x="1338073" y="202575"/>
                  <a:pt x="1344591" y="199663"/>
                  <a:pt x="1351429" y="197798"/>
                </a:cubicBezTo>
                <a:cubicBezTo>
                  <a:pt x="1369259" y="192935"/>
                  <a:pt x="1387288" y="188833"/>
                  <a:pt x="1405217" y="184351"/>
                </a:cubicBezTo>
                <a:cubicBezTo>
                  <a:pt x="1414182" y="182110"/>
                  <a:pt x="1423345" y="180550"/>
                  <a:pt x="1432111" y="177628"/>
                </a:cubicBezTo>
                <a:lnTo>
                  <a:pt x="1492623" y="157457"/>
                </a:lnTo>
                <a:lnTo>
                  <a:pt x="1512794" y="150734"/>
                </a:lnTo>
                <a:cubicBezTo>
                  <a:pt x="1519517" y="148493"/>
                  <a:pt x="1525973" y="145175"/>
                  <a:pt x="1532964" y="144010"/>
                </a:cubicBezTo>
                <a:lnTo>
                  <a:pt x="1573305" y="137287"/>
                </a:lnTo>
                <a:cubicBezTo>
                  <a:pt x="1580029" y="135046"/>
                  <a:pt x="1586570" y="132157"/>
                  <a:pt x="1593476" y="130563"/>
                </a:cubicBezTo>
                <a:cubicBezTo>
                  <a:pt x="1691945" y="107839"/>
                  <a:pt x="1681581" y="116209"/>
                  <a:pt x="1815352" y="110393"/>
                </a:cubicBezTo>
                <a:cubicBezTo>
                  <a:pt x="1884829" y="112634"/>
                  <a:pt x="1954438" y="112278"/>
                  <a:pt x="2023782" y="117116"/>
                </a:cubicBezTo>
                <a:cubicBezTo>
                  <a:pt x="2050199" y="118959"/>
                  <a:pt x="2142117" y="138093"/>
                  <a:pt x="2171700" y="144010"/>
                </a:cubicBezTo>
                <a:cubicBezTo>
                  <a:pt x="2182906" y="146251"/>
                  <a:pt x="2194004" y="149118"/>
                  <a:pt x="2205317" y="150734"/>
                </a:cubicBezTo>
                <a:cubicBezTo>
                  <a:pt x="2221005" y="152975"/>
                  <a:pt x="2236790" y="154622"/>
                  <a:pt x="2252382" y="157457"/>
                </a:cubicBezTo>
                <a:cubicBezTo>
                  <a:pt x="2261474" y="159110"/>
                  <a:pt x="2270161" y="162662"/>
                  <a:pt x="2279276" y="164181"/>
                </a:cubicBezTo>
                <a:cubicBezTo>
                  <a:pt x="2297099" y="167151"/>
                  <a:pt x="2315177" y="168349"/>
                  <a:pt x="2333064" y="170904"/>
                </a:cubicBezTo>
                <a:cubicBezTo>
                  <a:pt x="2355616" y="174126"/>
                  <a:pt x="2398761" y="182800"/>
                  <a:pt x="2420470" y="184351"/>
                </a:cubicBezTo>
                <a:cubicBezTo>
                  <a:pt x="2436118" y="185469"/>
                  <a:pt x="2451847" y="184351"/>
                  <a:pt x="2467535" y="184351"/>
                </a:cubicBezTo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fi-FI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5FAEBF3-C332-4C63-91BA-80AE02E9E659}"/>
              </a:ext>
            </a:extLst>
          </p:cNvPr>
          <p:cNvSpPr txBox="1"/>
          <p:nvPr/>
        </p:nvSpPr>
        <p:spPr>
          <a:xfrm>
            <a:off x="5459671" y="246062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fi-FI" dirty="0">
                <a:solidFill>
                  <a:prstClr val="black"/>
                </a:solidFill>
                <a:latin typeface="Franklin Gothic Book"/>
              </a:rPr>
              <a:t>83 %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52DF2C1-A7E1-4423-AF77-AB74D8632BEC}"/>
              </a:ext>
            </a:extLst>
          </p:cNvPr>
          <p:cNvSpPr txBox="1"/>
          <p:nvPr/>
        </p:nvSpPr>
        <p:spPr>
          <a:xfrm>
            <a:off x="4978490" y="3711876"/>
            <a:ext cx="66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78"/>
            <a:r>
              <a:rPr lang="fi-FI" dirty="0">
                <a:solidFill>
                  <a:prstClr val="black"/>
                </a:solidFill>
                <a:latin typeface="Franklin Gothic Book"/>
              </a:rPr>
              <a:t>17 %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A1DFE11-40C7-42DE-9DA9-82734E48FA78}"/>
              </a:ext>
            </a:extLst>
          </p:cNvPr>
          <p:cNvSpPr txBox="1"/>
          <p:nvPr/>
        </p:nvSpPr>
        <p:spPr>
          <a:xfrm>
            <a:off x="1770533" y="4523660"/>
            <a:ext cx="56596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fi-FI" sz="1050" dirty="0">
                <a:solidFill>
                  <a:prstClr val="black"/>
                </a:solidFill>
                <a:latin typeface="Franklin Gothic Book"/>
              </a:rPr>
              <a:t>Lumettomaan aikaan jakauma on vielä kestävämpi: 90 % matkoista kuljetaan jalan, pyörällä tai joukkoliikenteellä ja vain 10 % autolla tai mopolla</a:t>
            </a:r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F7A9A0A3-E7B3-4F89-93AB-D64E0853EF7A}"/>
              </a:ext>
            </a:extLst>
          </p:cNvPr>
          <p:cNvSpPr txBox="1">
            <a:spLocks/>
          </p:cNvSpPr>
          <p:nvPr/>
        </p:nvSpPr>
        <p:spPr>
          <a:xfrm>
            <a:off x="295143" y="52709"/>
            <a:ext cx="4894313" cy="70325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400" dirty="0"/>
              <a:t>Tuloksia: liikkumistapajakauma</a:t>
            </a:r>
          </a:p>
        </p:txBody>
      </p:sp>
    </p:spTree>
    <p:extLst>
      <p:ext uri="{BB962C8B-B14F-4D97-AF65-F5344CB8AC3E}">
        <p14:creationId xmlns:p14="http://schemas.microsoft.com/office/powerpoint/2010/main" val="761726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4CA2-5C48-4FE8-ADB4-08220714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2. </a:t>
            </a:r>
            <a:r>
              <a:rPr lang="en-US" dirty="0" err="1">
                <a:ea typeface="+mj-lt"/>
                <a:cs typeface="+mj-lt"/>
              </a:rPr>
              <a:t>Meidän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koulu</a:t>
            </a:r>
            <a:r>
              <a:rPr lang="en-US" dirty="0">
                <a:ea typeface="+mj-lt"/>
                <a:cs typeface="+mj-lt"/>
              </a:rPr>
              <a:t> </a:t>
            </a:r>
            <a:r>
              <a:rPr lang="en-US" dirty="0" err="1">
                <a:ea typeface="+mj-lt"/>
                <a:cs typeface="+mj-lt"/>
              </a:rPr>
              <a:t>kävelee</a:t>
            </a:r>
            <a:r>
              <a:rPr lang="en-US" dirty="0">
                <a:ea typeface="+mj-lt"/>
                <a:cs typeface="+mj-lt"/>
              </a:rPr>
              <a:t> ja </a:t>
            </a:r>
            <a:r>
              <a:rPr lang="en-US" dirty="0" err="1">
                <a:ea typeface="+mj-lt"/>
                <a:cs typeface="+mj-lt"/>
              </a:rPr>
              <a:t>polkee</a:t>
            </a:r>
            <a:r>
              <a:rPr lang="en-US" dirty="0">
                <a:ea typeface="+mj-lt"/>
                <a:cs typeface="+mj-lt"/>
              </a:rPr>
              <a:t> -</a:t>
            </a:r>
            <a:r>
              <a:rPr lang="en-US" dirty="0" err="1">
                <a:ea typeface="+mj-lt"/>
                <a:cs typeface="+mj-lt"/>
              </a:rPr>
              <a:t>hanketyö</a:t>
            </a:r>
            <a:r>
              <a:rPr lang="en-US" dirty="0">
                <a:ea typeface="+mj-lt"/>
                <a:cs typeface="+mj-lt"/>
              </a:rPr>
              <a:t> 2021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BDEA7-7F52-42C0-9814-DA8AB42F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fi-FI" dirty="0" err="1"/>
              <a:t>Traficomin</a:t>
            </a:r>
            <a:r>
              <a:rPr lang="fi-FI" dirty="0"/>
              <a:t> liikkumisen ohjauksen valtionavustusta 31 000 + kaupungin osuus 18 600 euroa</a:t>
            </a:r>
          </a:p>
          <a:p>
            <a:pPr>
              <a:lnSpc>
                <a:spcPct val="120000"/>
              </a:lnSpc>
            </a:pPr>
            <a:r>
              <a:rPr lang="fi-FI" dirty="0"/>
              <a:t>Tavoitteena kestävän liikkumisen edistäminen koulumatkoilla</a:t>
            </a:r>
          </a:p>
          <a:p>
            <a:pPr>
              <a:lnSpc>
                <a:spcPct val="120000"/>
              </a:lnSpc>
            </a:pPr>
            <a:r>
              <a:rPr lang="fi-FI" dirty="0"/>
              <a:t>Tuotokset: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fi-FI" dirty="0"/>
              <a:t>Koulupyöräilyselvitys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fi-FI" dirty="0"/>
              <a:t>Olosuhdekartoituksilla kerättyä tietoa koulun ympäristöistä</a:t>
            </a:r>
          </a:p>
          <a:p>
            <a:pPr>
              <a:lnSpc>
                <a:spcPct val="120000"/>
              </a:lnSpc>
              <a:buFont typeface="+mj-lt"/>
              <a:buAutoNum type="arabicPeriod"/>
            </a:pPr>
            <a:r>
              <a:rPr lang="fi-FI" dirty="0"/>
              <a:t>Koululaisten osallisuuden malleja</a:t>
            </a:r>
          </a:p>
        </p:txBody>
      </p:sp>
    </p:spTree>
    <p:extLst>
      <p:ext uri="{BB962C8B-B14F-4D97-AF65-F5344CB8AC3E}">
        <p14:creationId xmlns:p14="http://schemas.microsoft.com/office/powerpoint/2010/main" val="2967453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680681-86F2-4B05-87B3-6D79CEE0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Käytännön toteutus kouluilla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2CADB4-BC40-49C7-97D9-62705CBC1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9001"/>
            <a:ext cx="4389120" cy="3505199"/>
          </a:xfrm>
        </p:spPr>
        <p:txBody>
          <a:bodyPr>
            <a:normAutofit fontScale="92500"/>
          </a:bodyPr>
          <a:lstStyle/>
          <a:p>
            <a:pPr marL="167001" indent="0">
              <a:buNone/>
            </a:pPr>
            <a:r>
              <a:rPr lang="fi-FI" sz="2100" dirty="0"/>
              <a:t>Kevät 2021</a:t>
            </a:r>
          </a:p>
          <a:p>
            <a:pPr indent="-175891"/>
            <a:r>
              <a:rPr lang="fi-FI" sz="2100" dirty="0"/>
              <a:t>6 etäluentoa jokaiselle luokalle kestävästä liikkumisesta</a:t>
            </a:r>
          </a:p>
          <a:p>
            <a:pPr marL="167001" indent="0">
              <a:buNone/>
            </a:pPr>
            <a:r>
              <a:rPr lang="fi-FI" sz="2100" dirty="0"/>
              <a:t>Syksy 2021</a:t>
            </a:r>
          </a:p>
          <a:p>
            <a:pPr indent="-175891"/>
            <a:r>
              <a:rPr lang="fi-FI" sz="2100" dirty="0"/>
              <a:t>Oppilaiden aktivointia kouluilla</a:t>
            </a:r>
          </a:p>
          <a:p>
            <a:pPr indent="-175891"/>
            <a:r>
              <a:rPr lang="fi-FI" sz="2100" dirty="0">
                <a:latin typeface="Arial"/>
                <a:cs typeface="Arial"/>
              </a:rPr>
              <a:t>Lähiliikenneympäristön olosuhdekartoitus</a:t>
            </a:r>
          </a:p>
          <a:p>
            <a:pPr indent="-175891"/>
            <a:r>
              <a:rPr lang="fi-FI" sz="2100" dirty="0">
                <a:latin typeface="Arial"/>
                <a:cs typeface="Arial"/>
              </a:rPr>
              <a:t>Projektityöt, joissa oppilaat kehittivät ratkaisuja kartoituksessa löytyneisiin heikkouksiin</a:t>
            </a:r>
            <a:endParaRPr lang="fi-FI" sz="2100" dirty="0"/>
          </a:p>
        </p:txBody>
      </p:sp>
      <p:pic>
        <p:nvPicPr>
          <p:cNvPr id="5" name="Kuva 4" descr="Kuva, joka sisältää kohteen maa, henkilö&#10;&#10;Kuvaus luotu automaattisesti">
            <a:extLst>
              <a:ext uri="{FF2B5EF4-FFF2-40B4-BE49-F238E27FC236}">
                <a16:creationId xmlns:a16="http://schemas.microsoft.com/office/drawing/2014/main" id="{531D9066-0E4F-4BFA-92CD-C446DD386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5" b="14568"/>
          <a:stretch/>
        </p:blipFill>
        <p:spPr>
          <a:xfrm>
            <a:off x="4934061" y="0"/>
            <a:ext cx="42099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1E79EEB-A310-4909-8354-7C82D2C2F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4000" dirty="0"/>
              <a:t>Illan ohjelma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9FE96917-648B-4799-8841-3AE8B6FFD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42DE5C2-521A-4832-84CA-B00B05FB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022400"/>
            <a:ext cx="5111750" cy="33040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b="1" dirty="0"/>
              <a:t>17:00 Tervetuloa ja illan ohjelma</a:t>
            </a:r>
            <a:br>
              <a:rPr lang="fi-FI" dirty="0"/>
            </a:br>
            <a:r>
              <a:rPr lang="fi-FI" sz="1800" i="1" dirty="0"/>
              <a:t>vuorovaikutussuunnittelija Pauliina Kivineva</a:t>
            </a:r>
          </a:p>
          <a:p>
            <a:pPr marL="0" indent="0">
              <a:buNone/>
            </a:pPr>
            <a:r>
              <a:rPr lang="fi-FI" b="1" dirty="0"/>
              <a:t>17:10 Lahden suunta -työn esittely</a:t>
            </a:r>
            <a:br>
              <a:rPr lang="fi-FI" dirty="0"/>
            </a:br>
            <a:r>
              <a:rPr lang="fi-FI" sz="1800" i="1" dirty="0"/>
              <a:t>yleiskaava-arkkitehti Johanna Sääksniemi &amp; hankepäällikkö Anna Huttunen</a:t>
            </a:r>
          </a:p>
          <a:p>
            <a:pPr marL="0" indent="0">
              <a:buNone/>
            </a:pPr>
            <a:r>
              <a:rPr lang="fi-FI" b="1" dirty="0"/>
              <a:t>17:15 Koululaisten arkiliikkuminen</a:t>
            </a:r>
            <a:br>
              <a:rPr lang="fi-FI" dirty="0"/>
            </a:br>
            <a:r>
              <a:rPr lang="fi-FI" sz="1800" i="1" dirty="0"/>
              <a:t>ympäristökasvattaja Emma Marjamäki </a:t>
            </a:r>
          </a:p>
          <a:p>
            <a:pPr marL="0" indent="0">
              <a:buNone/>
            </a:pPr>
            <a:r>
              <a:rPr lang="fi-FI" b="1" dirty="0"/>
              <a:t>17:30 Pääpyöräreittien kehittäminen </a:t>
            </a:r>
            <a:br>
              <a:rPr lang="fi-FI" dirty="0"/>
            </a:br>
            <a:r>
              <a:rPr lang="fi-FI" sz="1800" i="1" dirty="0"/>
              <a:t>hankepäällikkö Anna Huttunen &amp; konsultti Kari Hillo, Ramboll</a:t>
            </a:r>
          </a:p>
          <a:p>
            <a:pPr marL="0" indent="0">
              <a:buNone/>
            </a:pPr>
            <a:r>
              <a:rPr lang="fi-FI" b="1" dirty="0"/>
              <a:t>17:45 Ohjeistus työpajoihin</a:t>
            </a:r>
          </a:p>
          <a:p>
            <a:pPr marL="0" indent="0">
              <a:buNone/>
            </a:pPr>
            <a:r>
              <a:rPr lang="fi-FI" b="1" dirty="0"/>
              <a:t>17:50-18:50 Työpajat käynnissä</a:t>
            </a:r>
          </a:p>
          <a:p>
            <a:endParaRPr lang="fi-FI" dirty="0"/>
          </a:p>
        </p:txBody>
      </p:sp>
      <p:pic>
        <p:nvPicPr>
          <p:cNvPr id="8" name="Kuva 7" descr="Kuva, joka sisältää kohteen ulko&#10;&#10;Kuvaus luotu automaattisesti">
            <a:extLst>
              <a:ext uri="{FF2B5EF4-FFF2-40B4-BE49-F238E27FC236}">
                <a16:creationId xmlns:a16="http://schemas.microsoft.com/office/drawing/2014/main" id="{6386F416-794B-4712-95FA-CFA6A2F98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2" t="11385" r="23802" b="3701"/>
          <a:stretch/>
        </p:blipFill>
        <p:spPr>
          <a:xfrm>
            <a:off x="457200" y="1076326"/>
            <a:ext cx="3008313" cy="32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52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7065D9-0FC8-4DAC-A73E-98192972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Olosuhdekartoitukset 4.-6.10.2021</a:t>
            </a:r>
            <a:endParaRPr lang="fi-FI" sz="28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D3BC1D-1224-4186-BCA2-398D97821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17" y="1012423"/>
            <a:ext cx="8417983" cy="3432386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fi-FI" dirty="0"/>
              <a:t>Toteuttajana kaupunkisuunnittelun edustaja ja oppilaille tuttu hanketiimiläinen</a:t>
            </a:r>
          </a:p>
          <a:p>
            <a:pPr>
              <a:lnSpc>
                <a:spcPct val="160000"/>
              </a:lnSpc>
            </a:pPr>
            <a:r>
              <a:rPr lang="fi-FI" dirty="0"/>
              <a:t>Joka luokan kanssa 30 – 45 min kierros koulun pihassa ja kouluuntuloreiteillä</a:t>
            </a:r>
          </a:p>
          <a:p>
            <a:pPr>
              <a:lnSpc>
                <a:spcPct val="160000"/>
              </a:lnSpc>
            </a:pPr>
            <a:r>
              <a:rPr lang="fi-FI" dirty="0"/>
              <a:t>Kartoituksen tuloksissa laajasti yleisimpiä koulujen ympäristöjen liikenneturvallisuushaasteita: tienylityspaikkoja, koulun sisääntulon ruuhkautumista, saattoliikenteen ohjauksen haasteita, alikulkutunneleiden turvattomuutta jne.</a:t>
            </a:r>
          </a:p>
          <a:p>
            <a:pPr>
              <a:lnSpc>
                <a:spcPct val="160000"/>
              </a:lnSpc>
            </a:pPr>
            <a:r>
              <a:rPr lang="fi-FI" dirty="0"/>
              <a:t> Toimenpiteitä laitettu alulle kaupunkitekniikan ja kunnossapidon toimesta.</a:t>
            </a:r>
          </a:p>
        </p:txBody>
      </p:sp>
    </p:spTree>
    <p:extLst>
      <p:ext uri="{BB962C8B-B14F-4D97-AF65-F5344CB8AC3E}">
        <p14:creationId xmlns:p14="http://schemas.microsoft.com/office/powerpoint/2010/main" val="247731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07C16-C997-432C-8601-0895D8781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 err="1"/>
              <a:t>Koulupyöräilyselvitys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3462F-A8E4-453D-BBF5-69A6C46CA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7038"/>
          </a:xfrm>
        </p:spPr>
        <p:txBody>
          <a:bodyPr vert="horz" lIns="68580" tIns="34290" rIns="68580" bIns="34290" rtlCol="0">
            <a:normAutofit/>
          </a:bodyPr>
          <a:lstStyle/>
          <a:p>
            <a:pPr marL="342416" indent="-342416"/>
            <a:r>
              <a:rPr lang="en-US" dirty="0" err="1"/>
              <a:t>Selvitettiin</a:t>
            </a:r>
            <a:r>
              <a:rPr lang="en-US" dirty="0"/>
              <a:t> </a:t>
            </a:r>
            <a:r>
              <a:rPr lang="en-US" dirty="0" err="1"/>
              <a:t>kaikkien</a:t>
            </a:r>
            <a:r>
              <a:rPr lang="en-US" dirty="0"/>
              <a:t> </a:t>
            </a:r>
            <a:r>
              <a:rPr lang="en-US" dirty="0" err="1"/>
              <a:t>kaupungin</a:t>
            </a:r>
            <a:r>
              <a:rPr lang="en-US" dirty="0"/>
              <a:t> </a:t>
            </a:r>
            <a:r>
              <a:rPr lang="en-US" dirty="0" err="1"/>
              <a:t>koulujen</a:t>
            </a:r>
            <a:r>
              <a:rPr lang="en-US" dirty="0"/>
              <a:t> </a:t>
            </a:r>
            <a:r>
              <a:rPr lang="en-US" dirty="0" err="1"/>
              <a:t>pyöräilypotentiaali</a:t>
            </a:r>
            <a:endParaRPr lang="en-US" dirty="0"/>
          </a:p>
          <a:p>
            <a:pPr marL="342416" indent="-342416"/>
            <a:r>
              <a:rPr lang="en-US" dirty="0" err="1"/>
              <a:t>Koulujen</a:t>
            </a:r>
            <a:r>
              <a:rPr lang="en-US" dirty="0"/>
              <a:t> </a:t>
            </a:r>
            <a:r>
              <a:rPr lang="en-US" dirty="0" err="1"/>
              <a:t>pyöräparkkien</a:t>
            </a:r>
            <a:r>
              <a:rPr lang="en-US" dirty="0"/>
              <a:t> </a:t>
            </a:r>
            <a:r>
              <a:rPr lang="en-US" dirty="0" err="1"/>
              <a:t>kartoitus</a:t>
            </a:r>
            <a:r>
              <a:rPr lang="en-US" dirty="0"/>
              <a:t> ja </a:t>
            </a:r>
            <a:r>
              <a:rPr lang="en-US" dirty="0" err="1"/>
              <a:t>vertailu</a:t>
            </a:r>
            <a:r>
              <a:rPr lang="en-US" dirty="0"/>
              <a:t> </a:t>
            </a:r>
            <a:r>
              <a:rPr lang="en-US" dirty="0" err="1"/>
              <a:t>pyöräilypotentiaaliin</a:t>
            </a:r>
            <a:endParaRPr lang="en-US" dirty="0"/>
          </a:p>
          <a:p>
            <a:pPr marL="342416" indent="-342416"/>
            <a:r>
              <a:rPr lang="en-US" dirty="0"/>
              <a:t>91 % </a:t>
            </a:r>
            <a:r>
              <a:rPr lang="en-US" dirty="0" err="1"/>
              <a:t>koulukaisista</a:t>
            </a:r>
            <a:r>
              <a:rPr lang="en-US" dirty="0"/>
              <a:t> </a:t>
            </a:r>
            <a:r>
              <a:rPr lang="en-US" dirty="0" err="1"/>
              <a:t>asuu</a:t>
            </a:r>
            <a:r>
              <a:rPr lang="en-US" dirty="0"/>
              <a:t> &lt; 5 km </a:t>
            </a:r>
            <a:r>
              <a:rPr lang="en-US" dirty="0" err="1"/>
              <a:t>päässä</a:t>
            </a:r>
            <a:r>
              <a:rPr lang="en-US" dirty="0"/>
              <a:t> </a:t>
            </a:r>
            <a:r>
              <a:rPr lang="en-US" dirty="0" err="1"/>
              <a:t>koulusta</a:t>
            </a:r>
            <a:r>
              <a:rPr lang="en-US" dirty="0"/>
              <a:t> </a:t>
            </a:r>
          </a:p>
          <a:p>
            <a:pPr marL="342416" indent="-342416"/>
            <a:r>
              <a:rPr lang="en-US" dirty="0"/>
              <a:t>79 % </a:t>
            </a:r>
            <a:r>
              <a:rPr lang="en-US" dirty="0" err="1"/>
              <a:t>koululaisista</a:t>
            </a:r>
            <a:r>
              <a:rPr lang="en-US" dirty="0"/>
              <a:t> </a:t>
            </a:r>
            <a:r>
              <a:rPr lang="en-US" dirty="0" err="1"/>
              <a:t>asuu</a:t>
            </a:r>
            <a:r>
              <a:rPr lang="en-US" dirty="0"/>
              <a:t> &lt; 3 km </a:t>
            </a:r>
            <a:r>
              <a:rPr lang="en-US" dirty="0" err="1"/>
              <a:t>päässä</a:t>
            </a:r>
            <a:r>
              <a:rPr lang="en-US" dirty="0"/>
              <a:t> </a:t>
            </a:r>
            <a:r>
              <a:rPr lang="en-US" dirty="0" err="1"/>
              <a:t>koulusta</a:t>
            </a:r>
            <a:endParaRPr lang="en-US" dirty="0"/>
          </a:p>
          <a:p>
            <a:pPr marL="342416" indent="-342416"/>
            <a:r>
              <a:rPr lang="en-US" dirty="0" err="1"/>
              <a:t>Aineisto</a:t>
            </a:r>
            <a:r>
              <a:rPr lang="en-US" dirty="0"/>
              <a:t> Lahden </a:t>
            </a:r>
            <a:r>
              <a:rPr lang="en-US" dirty="0" err="1"/>
              <a:t>nettisivuilla</a:t>
            </a:r>
            <a:r>
              <a:rPr lang="en-US" dirty="0"/>
              <a:t> </a:t>
            </a:r>
            <a:r>
              <a:rPr lang="en-US" dirty="0" err="1"/>
              <a:t>jaossa</a:t>
            </a:r>
            <a:r>
              <a:rPr lang="en-US"/>
              <a:t>: </a:t>
            </a:r>
            <a:r>
              <a:rPr lang="en-US" dirty="0"/>
              <a:t>“</a:t>
            </a:r>
            <a:r>
              <a:rPr lang="en-US" dirty="0" err="1"/>
              <a:t>koulujen</a:t>
            </a:r>
            <a:r>
              <a:rPr lang="en-US" dirty="0"/>
              <a:t> </a:t>
            </a:r>
            <a:r>
              <a:rPr lang="en-US" dirty="0" err="1"/>
              <a:t>liikkumisen</a:t>
            </a:r>
            <a:r>
              <a:rPr lang="en-US" dirty="0"/>
              <a:t> </a:t>
            </a:r>
            <a:r>
              <a:rPr lang="en-US" dirty="0" err="1"/>
              <a:t>ohjaus</a:t>
            </a:r>
            <a:r>
              <a:rPr lang="en-US" dirty="0"/>
              <a:t>”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FC2B994-B2BA-44FD-BE0A-822F94DFE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4" t="14567" r="28918" b="5473"/>
          <a:stretch/>
        </p:blipFill>
        <p:spPr>
          <a:xfrm>
            <a:off x="4648200" y="1235818"/>
            <a:ext cx="4038600" cy="2841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5527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4CA2-5C48-4FE8-ADB4-082207142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3. </a:t>
            </a:r>
            <a:r>
              <a:rPr lang="en-US" dirty="0" err="1">
                <a:ea typeface="+mj-lt"/>
                <a:cs typeface="+mj-lt"/>
              </a:rPr>
              <a:t>Tiedosta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kestävät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kulkutavat</a:t>
            </a:r>
            <a:r>
              <a:rPr lang="en-US" dirty="0">
                <a:ea typeface="+mj-lt"/>
                <a:cs typeface="+mj-lt"/>
              </a:rPr>
              <a:t> -</a:t>
            </a:r>
            <a:r>
              <a:rPr lang="en-US" dirty="0" err="1">
                <a:ea typeface="+mj-lt"/>
                <a:cs typeface="+mj-lt"/>
              </a:rPr>
              <a:t>hanketyö</a:t>
            </a:r>
            <a:r>
              <a:rPr lang="en-US" dirty="0">
                <a:ea typeface="+mj-lt"/>
                <a:cs typeface="+mj-lt"/>
              </a:rPr>
              <a:t> 2022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BDEA7-7F52-42C0-9814-DA8AB42F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fi-FI" dirty="0" err="1"/>
              <a:t>Traficomin</a:t>
            </a:r>
            <a:r>
              <a:rPr lang="fi-FI" dirty="0"/>
              <a:t> liikkumisen ohjauksen valtionavustusta 26 500 + kaupungin osuus 10 000 euroa</a:t>
            </a:r>
          </a:p>
          <a:p>
            <a:pPr>
              <a:lnSpc>
                <a:spcPct val="120000"/>
              </a:lnSpc>
            </a:pPr>
            <a:r>
              <a:rPr lang="fi-FI" dirty="0"/>
              <a:t>Toteuttajina Lahden kaupunki ja LUT yliopisto</a:t>
            </a:r>
          </a:p>
          <a:p>
            <a:pPr>
              <a:lnSpc>
                <a:spcPct val="120000"/>
              </a:lnSpc>
            </a:pPr>
            <a:r>
              <a:rPr lang="fi-FI" b="1" dirty="0"/>
              <a:t>Tavoitteena</a:t>
            </a:r>
            <a:r>
              <a:rPr lang="fi-FI" dirty="0"/>
              <a:t> tunnistaa toimenpiteitä, joilla edistää nuorten kävelyä ja pyöräilyä</a:t>
            </a:r>
          </a:p>
          <a:p>
            <a:pPr lvl="1" fontAlgn="base"/>
            <a:r>
              <a:rPr lang="fi-FI" b="1" dirty="0">
                <a:effectLst/>
                <a:ea typeface="Times New Roman" panose="02020603050405020304" pitchFamily="18" charset="0"/>
              </a:rPr>
              <a:t>Hankkeessa kootaan </a:t>
            </a:r>
            <a:r>
              <a:rPr lang="fi-FI" dirty="0">
                <a:effectLst/>
                <a:ea typeface="Times New Roman" panose="02020603050405020304" pitchFamily="18" charset="0"/>
              </a:rPr>
              <a:t>olemassa oleva kouluikäisten liikkumistapoihin liittyvä</a:t>
            </a:r>
            <a:r>
              <a:rPr lang="fi-FI" b="1" dirty="0">
                <a:effectLst/>
                <a:ea typeface="Times New Roman" panose="02020603050405020304" pitchFamily="18" charset="0"/>
              </a:rPr>
              <a:t> tieto </a:t>
            </a:r>
          </a:p>
          <a:p>
            <a:pPr lvl="1" fontAlgn="base"/>
            <a:r>
              <a:rPr lang="fi-FI" b="1" dirty="0">
                <a:ea typeface="Times New Roman" panose="02020603050405020304" pitchFamily="18" charset="0"/>
              </a:rPr>
              <a:t>P</a:t>
            </a:r>
            <a:r>
              <a:rPr lang="fi-FI" b="1" dirty="0">
                <a:effectLst/>
                <a:ea typeface="Times New Roman" panose="02020603050405020304" pitchFamily="18" charset="0"/>
              </a:rPr>
              <a:t>äivitetään tietopohja </a:t>
            </a:r>
            <a:r>
              <a:rPr lang="fi-FI" dirty="0">
                <a:effectLst/>
                <a:ea typeface="Times New Roman" panose="02020603050405020304" pitchFamily="18" charset="0"/>
              </a:rPr>
              <a:t>uusimalla </a:t>
            </a:r>
            <a:r>
              <a:rPr lang="fi-FI" dirty="0">
                <a:ea typeface="Times New Roman" panose="02020603050405020304" pitchFamily="18" charset="0"/>
              </a:rPr>
              <a:t>koulumatkaliikkumiskysely ja keräämällä kokemustietoa yläkoululaisilta skididialogi-keskusteluissa</a:t>
            </a:r>
          </a:p>
          <a:p>
            <a:pPr lvl="1" fontAlgn="base"/>
            <a:r>
              <a:rPr lang="fi-FI" b="1" dirty="0">
                <a:ea typeface="Times New Roman" panose="02020603050405020304" pitchFamily="18" charset="0"/>
              </a:rPr>
              <a:t>T</a:t>
            </a:r>
            <a:r>
              <a:rPr lang="fi-FI" b="1" dirty="0">
                <a:effectLst/>
                <a:ea typeface="Times New Roman" panose="02020603050405020304" pitchFamily="18" charset="0"/>
              </a:rPr>
              <a:t>arkastellaan ja analysoidaan liikkumistietoa </a:t>
            </a:r>
            <a:r>
              <a:rPr lang="fi-FI" dirty="0">
                <a:effectLst/>
                <a:ea typeface="Times New Roman" panose="02020603050405020304" pitchFamily="18" charset="0"/>
              </a:rPr>
              <a:t>yhdessä nuorten terveysdatan kanssa. </a:t>
            </a:r>
          </a:p>
        </p:txBody>
      </p:sp>
    </p:spTree>
    <p:extLst>
      <p:ext uri="{BB962C8B-B14F-4D97-AF65-F5344CB8AC3E}">
        <p14:creationId xmlns:p14="http://schemas.microsoft.com/office/powerpoint/2010/main" val="3866895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8863-4F65-4623-835F-296A8B265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B12F8-86A0-4E34-B757-0C307E7F13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/>
              <a:t>Emma Marjamäki</a:t>
            </a:r>
          </a:p>
          <a:p>
            <a:r>
              <a:rPr lang="en-US" dirty="0"/>
              <a:t>044 4164951</a:t>
            </a:r>
          </a:p>
          <a:p>
            <a:r>
              <a:rPr lang="en-US" dirty="0"/>
              <a:t>Emma.Marjamaki@lahti.fi</a:t>
            </a:r>
          </a:p>
        </p:txBody>
      </p:sp>
    </p:spTree>
    <p:extLst>
      <p:ext uri="{BB962C8B-B14F-4D97-AF65-F5344CB8AC3E}">
        <p14:creationId xmlns:p14="http://schemas.microsoft.com/office/powerpoint/2010/main" val="195750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1" descr="EGC_logo_Winner Lahti 2021 WHITE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337" y="3679518"/>
            <a:ext cx="853147" cy="1362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7C292E-42B7-2F4B-B6B0-EBFDBDDB3FF9}"/>
              </a:ext>
            </a:extLst>
          </p:cNvPr>
          <p:cNvSpPr/>
          <p:nvPr/>
        </p:nvSpPr>
        <p:spPr>
          <a:xfrm>
            <a:off x="387696" y="1400250"/>
            <a:ext cx="7892354" cy="104314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7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fi-FI" sz="3600" b="1" kern="0" dirty="0">
                <a:solidFill>
                  <a:srgbClr val="FFFFFF"/>
                </a:solidFill>
                <a:latin typeface="Franklin Gothic Demi"/>
                <a:cs typeface="Arial"/>
                <a:sym typeface="Libre Franklin"/>
              </a:rPr>
              <a:t>Pyöräilyn edistämistä – miksi? </a:t>
            </a:r>
            <a:endParaRPr kumimoji="0" lang="fi-FI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Demi"/>
              <a:ea typeface="+mn-ea"/>
              <a:cs typeface="Arial"/>
              <a:sym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EA42C11-6939-4DA5-A1B8-4A762FBD9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696" y="2438531"/>
            <a:ext cx="7188200" cy="1019045"/>
          </a:xfrm>
        </p:spPr>
        <p:txBody>
          <a:bodyPr>
            <a:no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Franklin Gothic"/>
              </a:rPr>
              <a:t>Lahden </a:t>
            </a:r>
            <a:r>
              <a:rPr lang="en-US" sz="1200" dirty="0" err="1">
                <a:solidFill>
                  <a:schemeClr val="bg1"/>
                </a:solidFill>
                <a:latin typeface="Franklin Gothic"/>
              </a:rPr>
              <a:t>suunta</a:t>
            </a:r>
            <a:r>
              <a:rPr lang="en-US" sz="1200" dirty="0">
                <a:solidFill>
                  <a:schemeClr val="bg1"/>
                </a:solidFill>
                <a:latin typeface="Franklin Gothic"/>
              </a:rPr>
              <a:t> 11.5.2022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Franklin Gothic"/>
              </a:rPr>
              <a:t>Anna Huttunen, </a:t>
            </a:r>
            <a:r>
              <a:rPr lang="en-US" sz="1200" dirty="0" err="1">
                <a:solidFill>
                  <a:schemeClr val="bg1"/>
                </a:solidFill>
                <a:latin typeface="Franklin Gothic"/>
              </a:rPr>
              <a:t>Hankepäällikkö</a:t>
            </a:r>
            <a:r>
              <a:rPr lang="en-US" sz="1200" dirty="0">
                <a:solidFill>
                  <a:schemeClr val="bg1"/>
                </a:solidFill>
                <a:latin typeface="Franklin Gothic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Franklin Gothic"/>
              </a:rPr>
              <a:t>Kestävä</a:t>
            </a:r>
            <a:r>
              <a:rPr lang="en-US" sz="1200" dirty="0">
                <a:solidFill>
                  <a:schemeClr val="bg1"/>
                </a:solidFill>
                <a:latin typeface="Franklin Gothic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Franklin Gothic"/>
              </a:rPr>
              <a:t>liikkuminen</a:t>
            </a:r>
            <a:endParaRPr lang="en-US" sz="1200" dirty="0">
              <a:solidFill>
                <a:schemeClr val="bg1"/>
              </a:solidFill>
              <a:latin typeface="Franklin Gothic"/>
            </a:endParaRPr>
          </a:p>
          <a:p>
            <a:pPr algn="l"/>
            <a:r>
              <a:rPr lang="en-US" sz="1200" b="0" i="0" u="none" strike="noStrike" dirty="0">
                <a:solidFill>
                  <a:srgbClr val="FFFFFF"/>
                </a:solidFill>
                <a:effectLst/>
                <a:latin typeface="Franklin Gothic"/>
              </a:rPr>
              <a:t>Kari Hillo, </a:t>
            </a:r>
            <a:r>
              <a:rPr lang="en-US" sz="1200" b="0" i="0" u="none" strike="noStrike" dirty="0" err="1">
                <a:solidFill>
                  <a:srgbClr val="FFFFFF"/>
                </a:solidFill>
                <a:effectLst/>
                <a:latin typeface="Franklin Gothic"/>
              </a:rPr>
              <a:t>Projektipäällikkö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  <a:latin typeface="Franklin Gothic"/>
              </a:rPr>
              <a:t>, Ramboll</a:t>
            </a:r>
            <a:endParaRPr lang="en-US" sz="1200" dirty="0">
              <a:solidFill>
                <a:schemeClr val="bg1"/>
              </a:solidFill>
              <a:latin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25462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E902D568-E1AB-4171-BF92-A4EF19FD3B67}"/>
              </a:ext>
            </a:extLst>
          </p:cNvPr>
          <p:cNvSpPr txBox="1"/>
          <p:nvPr/>
        </p:nvSpPr>
        <p:spPr>
          <a:xfrm>
            <a:off x="0" y="63631"/>
            <a:ext cx="914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350" dirty="0"/>
          </a:p>
        </p:txBody>
      </p:sp>
      <p:pic>
        <p:nvPicPr>
          <p:cNvPr id="7" name="Kuva 6" descr="Kuva, joka sisältää kohteen ulko, lumi, auto, katu&#10;&#10;Kuvaus luotu automaattisesti">
            <a:extLst>
              <a:ext uri="{FF2B5EF4-FFF2-40B4-BE49-F238E27FC236}">
                <a16:creationId xmlns:a16="http://schemas.microsoft.com/office/drawing/2014/main" id="{E90C1353-2B6F-452B-B26C-CEC4092B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407" y="1412677"/>
            <a:ext cx="4868877" cy="3245126"/>
          </a:xfrm>
          <a:prstGeom prst="rect">
            <a:avLst/>
          </a:prstGeom>
        </p:spPr>
      </p:pic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DB96D9C8-566E-4085-9CF4-C0F356709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229" y="429187"/>
            <a:ext cx="3868340" cy="617934"/>
          </a:xfrm>
        </p:spPr>
        <p:txBody>
          <a:bodyPr/>
          <a:lstStyle/>
          <a:p>
            <a:r>
              <a:rPr lang="fi-FI" sz="3150" dirty="0">
                <a:solidFill>
                  <a:schemeClr val="tx1"/>
                </a:solidFill>
                <a:latin typeface="Franklin Gothic Demi" panose="020B0603020102020204" pitchFamily="34" charset="0"/>
                <a:cs typeface="Arial"/>
                <a:sym typeface="Arial"/>
              </a:rPr>
              <a:t>Ennen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5E527955-A67D-4DE2-81CD-E8E7A5BC7E1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572000" y="429187"/>
            <a:ext cx="3887391" cy="617934"/>
          </a:xfrm>
        </p:spPr>
        <p:txBody>
          <a:bodyPr/>
          <a:lstStyle/>
          <a:p>
            <a:r>
              <a:rPr lang="fi-FI" sz="3150" dirty="0">
                <a:solidFill>
                  <a:schemeClr val="tx1"/>
                </a:solidFill>
                <a:latin typeface="Franklin Gothic Demi" panose="020B0603020102020204" pitchFamily="34" charset="0"/>
                <a:cs typeface="Arial"/>
              </a:rPr>
              <a:t>Nyt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5FA45205-DA13-4AB8-A68F-8422B223D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47" r="2792" b="4488"/>
          <a:stretch/>
        </p:blipFill>
        <p:spPr>
          <a:xfrm>
            <a:off x="179021" y="1138012"/>
            <a:ext cx="3683457" cy="3531806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2A89AA6-2035-4178-A2AB-3E029316D2AC}"/>
              </a:ext>
            </a:extLst>
          </p:cNvPr>
          <p:cNvSpPr txBox="1"/>
          <p:nvPr/>
        </p:nvSpPr>
        <p:spPr>
          <a:xfrm>
            <a:off x="219239" y="4657803"/>
            <a:ext cx="360302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1200" dirty="0"/>
              <a:t>Vesijärvenkatu 1950-luvulla / Lahden kaupunginmuseo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A8FF33A-0F5E-481F-9232-D7B1555DB7A2}"/>
              </a:ext>
            </a:extLst>
          </p:cNvPr>
          <p:cNvSpPr txBox="1"/>
          <p:nvPr/>
        </p:nvSpPr>
        <p:spPr>
          <a:xfrm>
            <a:off x="4110221" y="4669818"/>
            <a:ext cx="3428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Vesijärvenkatu 2020-luvulla / Lahden kaupunki</a:t>
            </a:r>
          </a:p>
        </p:txBody>
      </p:sp>
    </p:spTree>
    <p:extLst>
      <p:ext uri="{BB962C8B-B14F-4D97-AF65-F5344CB8AC3E}">
        <p14:creationId xmlns:p14="http://schemas.microsoft.com/office/powerpoint/2010/main" val="1247693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" r="9763"/>
          <a:stretch>
            <a:fillRect/>
          </a:stretch>
        </p:blipFill>
        <p:spPr/>
      </p:pic>
      <p:sp>
        <p:nvSpPr>
          <p:cNvPr id="2" name="Suorakulmio 1"/>
          <p:cNvSpPr/>
          <p:nvPr/>
        </p:nvSpPr>
        <p:spPr>
          <a:xfrm>
            <a:off x="2762656" y="336331"/>
            <a:ext cx="3618689" cy="1044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TAVOITE 2030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925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5F7D984-E44D-4AA5-A6AC-8C9E8D54B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" y="633389"/>
            <a:ext cx="7025919" cy="43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690;p14">
            <a:extLst>
              <a:ext uri="{FF2B5EF4-FFF2-40B4-BE49-F238E27FC236}">
                <a16:creationId xmlns:a16="http://schemas.microsoft.com/office/drawing/2014/main" id="{8F3B559F-BBA8-4586-844A-C3D5CBA227FC}"/>
              </a:ext>
            </a:extLst>
          </p:cNvPr>
          <p:cNvSpPr txBox="1"/>
          <p:nvPr/>
        </p:nvSpPr>
        <p:spPr>
          <a:xfrm>
            <a:off x="560480" y="447244"/>
            <a:ext cx="7372351" cy="739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685800">
              <a:lnSpc>
                <a:spcPct val="104571"/>
              </a:lnSpc>
              <a:buClr>
                <a:srgbClr val="1AA290"/>
              </a:buClr>
              <a:buSzPts val="3600"/>
              <a:defRPr/>
            </a:pPr>
            <a:r>
              <a:rPr lang="fi-FI" sz="2625" b="1" kern="0" dirty="0">
                <a:latin typeface="Franklin Gothic Demi" panose="020B0603020102020204" pitchFamily="34" charset="0"/>
                <a:ea typeface="Franklin Gothic"/>
                <a:cs typeface="Franklin Gothic"/>
                <a:sym typeface="Franklin Gothic"/>
              </a:rPr>
              <a:t>TULEVAISUUS: HIILINEUTRAALI LAHTI 2025</a:t>
            </a:r>
            <a:endParaRPr sz="2625" b="1" kern="0" dirty="0">
              <a:latin typeface="Franklin Gothic Demi" panose="020B0603020102020204" pitchFamily="34" charset="0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1290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840E55C-893D-4B3D-A2D0-6EFD22CD71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Liikenteen sähköistäminen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471BE6C-3BA8-42DC-A6BF-A76867CD5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34720"/>
            <a:ext cx="4038600" cy="3315547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Pyöräliikenteen ja kävelyn kulkumuoto-osuuden kasvattaminen</a:t>
            </a:r>
          </a:p>
        </p:txBody>
      </p:sp>
      <p:sp>
        <p:nvSpPr>
          <p:cNvPr id="4" name="Google Shape;589;ga28612c50a_0_91">
            <a:extLst>
              <a:ext uri="{FF2B5EF4-FFF2-40B4-BE49-F238E27FC236}">
                <a16:creationId xmlns:a16="http://schemas.microsoft.com/office/drawing/2014/main" id="{8F3D6A3A-521B-489B-B55C-61CCD054EBC1}"/>
              </a:ext>
            </a:extLst>
          </p:cNvPr>
          <p:cNvSpPr txBox="1"/>
          <p:nvPr/>
        </p:nvSpPr>
        <p:spPr>
          <a:xfrm>
            <a:off x="504912" y="376225"/>
            <a:ext cx="6571298" cy="97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3660"/>
              </a:lnSpc>
              <a:buClr>
                <a:srgbClr val="1AA290"/>
              </a:buClr>
              <a:buSzPts val="3600"/>
              <a:buNone/>
              <a:defRPr sz="3500" b="1">
                <a:solidFill>
                  <a:schemeClr val="bg1"/>
                </a:solidFill>
                <a:latin typeface="Franklin Gothic Demi" panose="020B0603020102020204" pitchFamily="34" charset="0"/>
                <a:ea typeface="Libre Franklin"/>
              </a:defRPr>
            </a:lvl1pPr>
            <a:lvl2pPr marL="914400" indent="-364045">
              <a:spcBef>
                <a:spcPts val="427"/>
              </a:spcBef>
              <a:buClr>
                <a:schemeClr val="dk1"/>
              </a:buClr>
              <a:buSzPts val="2133"/>
              <a:buChar char="–"/>
              <a:defRPr sz="2133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2pPr>
            <a:lvl3pPr marL="1371600" indent="-347154">
              <a:spcBef>
                <a:spcPts val="373"/>
              </a:spcBef>
              <a:buClr>
                <a:schemeClr val="dk1"/>
              </a:buClr>
              <a:buSzPts val="1867"/>
              <a:buChar char="•"/>
              <a:defRPr sz="18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3pPr>
            <a:lvl4pPr marL="1828800" indent="-330200">
              <a:spcBef>
                <a:spcPts val="320"/>
              </a:spcBef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4pPr>
            <a:lvl5pPr marL="2286000" indent="-330200">
              <a:spcBef>
                <a:spcPts val="320"/>
              </a:spcBef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5pPr>
            <a:lvl6pPr marL="27432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6pPr>
            <a:lvl7pPr marL="32004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7pPr>
            <a:lvl8pPr marL="36576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8pPr>
            <a:lvl9pPr marL="41148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9pPr>
          </a:lstStyle>
          <a:p>
            <a:r>
              <a:rPr lang="fi-FI" sz="2625" dirty="0">
                <a:solidFill>
                  <a:schemeClr val="tx1"/>
                </a:solidFill>
                <a:sym typeface="Libre Franklin Thin"/>
              </a:rPr>
              <a:t>TÄRKEIMMÄT MUUTOSTRENDIT:</a:t>
            </a:r>
            <a:endParaRPr lang="fi-FI" sz="2625" dirty="0">
              <a:solidFill>
                <a:schemeClr val="tx1"/>
              </a:solidFill>
            </a:endParaRPr>
          </a:p>
        </p:txBody>
      </p:sp>
      <p:pic>
        <p:nvPicPr>
          <p:cNvPr id="9" name="Kuva 8" descr="Kuva, joka sisältää kohteen ulko, bussi, kuljetus, sininen&#10;&#10;Kuvaus luotu automaattisesti">
            <a:extLst>
              <a:ext uri="{FF2B5EF4-FFF2-40B4-BE49-F238E27FC236}">
                <a16:creationId xmlns:a16="http://schemas.microsoft.com/office/drawing/2014/main" id="{DF1A837C-E888-4CA8-9A11-E785A7ADC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6478"/>
            <a:ext cx="4038600" cy="2695687"/>
          </a:xfrm>
          <a:prstGeom prst="rect">
            <a:avLst/>
          </a:prstGeom>
        </p:spPr>
      </p:pic>
      <p:pic>
        <p:nvPicPr>
          <p:cNvPr id="11" name="Kuva 10" descr="Kuva, joka sisältää kohteen puu, ulko, taivas&#10;&#10;Kuvaus luotu automaattisesti">
            <a:extLst>
              <a:ext uri="{FF2B5EF4-FFF2-40B4-BE49-F238E27FC236}">
                <a16:creationId xmlns:a16="http://schemas.microsoft.com/office/drawing/2014/main" id="{058DBA8C-056B-4879-A47A-01B35507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78" r="1671" b="5091"/>
          <a:stretch/>
        </p:blipFill>
        <p:spPr>
          <a:xfrm>
            <a:off x="4572000" y="1586478"/>
            <a:ext cx="4185920" cy="2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59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16818F-B4B3-4798-AD6C-475D2F651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D1907EC-28D9-4410-9116-19F30C21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1824" cy="3605753"/>
          </a:xfrm>
          <a:prstGeom prst="rect">
            <a:avLst/>
          </a:prstGeom>
        </p:spPr>
      </p:pic>
      <p:sp>
        <p:nvSpPr>
          <p:cNvPr id="8" name="Google Shape;668;p17">
            <a:extLst>
              <a:ext uri="{FF2B5EF4-FFF2-40B4-BE49-F238E27FC236}">
                <a16:creationId xmlns:a16="http://schemas.microsoft.com/office/drawing/2014/main" id="{756ACA54-3721-4BF5-B755-8CADF7D7989F}"/>
              </a:ext>
            </a:extLst>
          </p:cNvPr>
          <p:cNvSpPr/>
          <p:nvPr/>
        </p:nvSpPr>
        <p:spPr>
          <a:xfrm>
            <a:off x="4572000" y="571500"/>
            <a:ext cx="4141177" cy="4369777"/>
          </a:xfrm>
          <a:prstGeom prst="rect">
            <a:avLst/>
          </a:prstGeom>
          <a:solidFill>
            <a:srgbClr val="00B7AF">
              <a:alpha val="90000"/>
            </a:srgbClr>
          </a:solidFill>
          <a:ln w="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88;ga28612c50a_0_91">
            <a:extLst>
              <a:ext uri="{FF2B5EF4-FFF2-40B4-BE49-F238E27FC236}">
                <a16:creationId xmlns:a16="http://schemas.microsoft.com/office/drawing/2014/main" id="{019B4134-E410-4995-AF56-C03353E81D7F}"/>
              </a:ext>
            </a:extLst>
          </p:cNvPr>
          <p:cNvSpPr txBox="1">
            <a:spLocks/>
          </p:cNvSpPr>
          <p:nvPr/>
        </p:nvSpPr>
        <p:spPr>
          <a:xfrm>
            <a:off x="4645821" y="764931"/>
            <a:ext cx="3979433" cy="4097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9538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</a:pPr>
            <a:r>
              <a:rPr lang="fi-FI" sz="2100" b="1" dirty="0">
                <a:solidFill>
                  <a:schemeClr val="bg1"/>
                </a:solidFill>
                <a:latin typeface="Franklin Gothic Book"/>
              </a:rPr>
              <a:t>Kattava toimenpidelistaus</a:t>
            </a:r>
          </a:p>
          <a:p>
            <a:pPr marL="109538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</a:pPr>
            <a:endParaRPr lang="fi-FI" sz="2100" b="1" dirty="0">
              <a:solidFill>
                <a:schemeClr val="bg1"/>
              </a:solidFill>
              <a:latin typeface="Franklin Gothic Book"/>
            </a:endParaRP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2200" b="1" dirty="0">
                <a:solidFill>
                  <a:schemeClr val="bg1"/>
                </a:solidFill>
                <a:latin typeface="Franklin Gothic Book"/>
              </a:rPr>
              <a:t>Infrastruktuuri ja sitä tukevat toimet</a:t>
            </a: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endParaRPr lang="fi-FI" sz="2200" b="1" dirty="0">
              <a:solidFill>
                <a:schemeClr val="bg1"/>
              </a:solidFill>
              <a:latin typeface="Franklin Gothic Book"/>
            </a:endParaRP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2200" b="1" dirty="0">
                <a:solidFill>
                  <a:schemeClr val="bg1"/>
                </a:solidFill>
                <a:latin typeface="Franklin Gothic Book"/>
              </a:rPr>
              <a:t>Liikkumisen palvelut </a:t>
            </a: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endParaRPr lang="fi-FI" sz="2200" b="1" dirty="0">
              <a:solidFill>
                <a:schemeClr val="bg1"/>
              </a:solidFill>
              <a:latin typeface="Franklin Gothic Book"/>
            </a:endParaRP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2200" b="1" dirty="0">
                <a:solidFill>
                  <a:schemeClr val="bg1"/>
                </a:solidFill>
                <a:latin typeface="Franklin Gothic Book"/>
              </a:rPr>
              <a:t>Liikkumisen ohjaus</a:t>
            </a:r>
          </a:p>
          <a:p>
            <a:pPr marL="223837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</a:pPr>
            <a:endParaRPr lang="fi-FI" sz="2200" b="1" dirty="0">
              <a:solidFill>
                <a:schemeClr val="bg1"/>
              </a:solidFill>
              <a:latin typeface="Franklin Gothic Book"/>
            </a:endParaRP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2200" b="1" dirty="0">
                <a:solidFill>
                  <a:schemeClr val="bg1"/>
                </a:solidFill>
                <a:latin typeface="Franklin Gothic Book"/>
              </a:rPr>
              <a:t>Viestintä ja markkinointi</a:t>
            </a:r>
          </a:p>
          <a:p>
            <a:pPr marL="452438" lvl="1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</a:pPr>
            <a:endParaRPr lang="fi-FI" sz="1800" b="1" dirty="0">
              <a:solidFill>
                <a:schemeClr val="bg1"/>
              </a:solidFill>
              <a:latin typeface="Franklin Gothic Book"/>
            </a:endParaRPr>
          </a:p>
          <a:p>
            <a:pPr lvl="1"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endParaRPr lang="fi-FI" sz="1350" b="1" dirty="0">
              <a:solidFill>
                <a:schemeClr val="bg1"/>
              </a:solidFill>
              <a:latin typeface="Franklin Gothic Book"/>
            </a:endParaRP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endParaRPr lang="fi-FI" sz="1500" b="1" dirty="0">
              <a:solidFill>
                <a:schemeClr val="bg1"/>
              </a:solidFill>
              <a:latin typeface="Franklin Gothic Book"/>
            </a:endParaRPr>
          </a:p>
          <a:p>
            <a:pPr marL="109538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</a:pPr>
            <a:endParaRPr lang="fi-FI" sz="1800" b="1" dirty="0">
              <a:solidFill>
                <a:schemeClr val="bg1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1721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349" y="2886075"/>
            <a:ext cx="7220745" cy="432858"/>
          </a:xfrm>
        </p:spPr>
        <p:txBody>
          <a:bodyPr/>
          <a:lstStyle/>
          <a:p>
            <a:r>
              <a:rPr lang="en-US" dirty="0" err="1"/>
              <a:t>Sujuvaa</a:t>
            </a:r>
            <a:r>
              <a:rPr lang="en-US" dirty="0"/>
              <a:t> ja </a:t>
            </a:r>
            <a:r>
              <a:rPr lang="en-US" dirty="0" err="1"/>
              <a:t>laadukasta</a:t>
            </a:r>
            <a:r>
              <a:rPr lang="en-US" dirty="0"/>
              <a:t> </a:t>
            </a:r>
            <a:r>
              <a:rPr lang="en-US" dirty="0" err="1"/>
              <a:t>arkiliikkumista</a:t>
            </a:r>
            <a:r>
              <a:rPr lang="en-US" dirty="0"/>
              <a:t> –</a:t>
            </a:r>
            <a:r>
              <a:rPr lang="en-US" dirty="0" err="1"/>
              <a:t>asukasilta</a:t>
            </a:r>
            <a:r>
              <a:rPr lang="en-US" dirty="0"/>
              <a:t> 11.5.2022 </a:t>
            </a:r>
          </a:p>
          <a:p>
            <a:r>
              <a:rPr lang="en-US" dirty="0"/>
              <a:t>Johanna Sääksniemi, </a:t>
            </a:r>
            <a:r>
              <a:rPr lang="en-US" dirty="0" err="1"/>
              <a:t>yleiskaava-arkkitehti</a:t>
            </a:r>
            <a:r>
              <a:rPr lang="en-US" dirty="0"/>
              <a:t>  – Anna Huttunen, </a:t>
            </a:r>
            <a:r>
              <a:rPr lang="en-US" dirty="0" err="1"/>
              <a:t>hankepäällikkö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CD072-3A11-4337-AB17-D5DA3AFB34CA}"/>
              </a:ext>
            </a:extLst>
          </p:cNvPr>
          <p:cNvSpPr txBox="1"/>
          <p:nvPr/>
        </p:nvSpPr>
        <p:spPr>
          <a:xfrm>
            <a:off x="387351" y="2121275"/>
            <a:ext cx="8756650" cy="51296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Tervetuloa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mukaan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työhön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E376"/>
                </a:solidFill>
                <a:effectLst/>
                <a:uLnTx/>
                <a:uFillTx/>
                <a:latin typeface="Franklin Gothic Heavy" charset="0"/>
                <a:ea typeface="Franklin Gothic Heavy" charset="0"/>
                <a:cs typeface="Franklin Gothic Heavy" charset="0"/>
              </a:rPr>
              <a:t>!</a:t>
            </a:r>
          </a:p>
        </p:txBody>
      </p:sp>
      <p:pic>
        <p:nvPicPr>
          <p:cNvPr id="9" name="Kuva 1">
            <a:extLst>
              <a:ext uri="{FF2B5EF4-FFF2-40B4-BE49-F238E27FC236}">
                <a16:creationId xmlns:a16="http://schemas.microsoft.com/office/drawing/2014/main" id="{89A45318-A543-4C58-90D3-2C65AE0A3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307102" y="249266"/>
            <a:ext cx="2951169" cy="1821107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16E2A31A-7D94-43C1-B8BD-BAF8A78E17D4}"/>
              </a:ext>
            </a:extLst>
          </p:cNvPr>
          <p:cNvSpPr/>
          <p:nvPr/>
        </p:nvSpPr>
        <p:spPr>
          <a:xfrm>
            <a:off x="228600" y="3393281"/>
            <a:ext cx="3029672" cy="1635919"/>
          </a:xfrm>
          <a:prstGeom prst="rect">
            <a:avLst/>
          </a:prstGeom>
          <a:solidFill>
            <a:srgbClr val="0050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4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C5B7D767-900F-4E28-B5BA-A3B1FD03F93A}"/>
              </a:ext>
            </a:extLst>
          </p:cNvPr>
          <p:cNvSpPr txBox="1">
            <a:spLocks/>
          </p:cNvSpPr>
          <p:nvPr/>
        </p:nvSpPr>
        <p:spPr>
          <a:xfrm>
            <a:off x="457200" y="392905"/>
            <a:ext cx="8229600" cy="67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>
              <a:lnSpc>
                <a:spcPts val="3660"/>
              </a:lnSpc>
              <a:buClr>
                <a:srgbClr val="1AA290"/>
              </a:buClr>
              <a:buSzPts val="3600"/>
              <a:buNone/>
              <a:defRPr sz="2400" b="1">
                <a:latin typeface="Franklin Gothic Demi" panose="020B0603020102020204" pitchFamily="34" charset="0"/>
                <a:ea typeface="Libre Franklin"/>
              </a:defRPr>
            </a:lvl1pPr>
            <a:lvl2pPr marL="914400" indent="-364045">
              <a:spcBef>
                <a:spcPts val="427"/>
              </a:spcBef>
              <a:buClr>
                <a:schemeClr val="dk1"/>
              </a:buClr>
              <a:buSzPts val="2133"/>
              <a:buChar char="–"/>
              <a:defRPr sz="2133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2pPr>
            <a:lvl3pPr marL="1371600" indent="-347154">
              <a:spcBef>
                <a:spcPts val="373"/>
              </a:spcBef>
              <a:buClr>
                <a:schemeClr val="dk1"/>
              </a:buClr>
              <a:buSzPts val="1867"/>
              <a:buChar char="•"/>
              <a:defRPr sz="18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3pPr>
            <a:lvl4pPr marL="1828800" indent="-330200">
              <a:spcBef>
                <a:spcPts val="320"/>
              </a:spcBef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4pPr>
            <a:lvl5pPr marL="2286000" indent="-330200">
              <a:spcBef>
                <a:spcPts val="320"/>
              </a:spcBef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5pPr>
            <a:lvl6pPr marL="27432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6pPr>
            <a:lvl7pPr marL="32004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7pPr>
            <a:lvl8pPr marL="36576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8pPr>
            <a:lvl9pPr marL="41148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9pPr>
          </a:lstStyle>
          <a:p>
            <a:r>
              <a:rPr lang="fi-FI" sz="2800" dirty="0"/>
              <a:t>SYITÄ PYÖRÄILYN OLOSUHTEIDEN PARANTAMISEEN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3F3AAB-DB70-4205-A902-F6CDA1028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7038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r>
              <a:rPr lang="fi-FI" dirty="0"/>
              <a:t>Jalankulkijoiden ja pyöräilijöiden turvallisuus</a:t>
            </a:r>
          </a:p>
          <a:p>
            <a:r>
              <a:rPr lang="fi-FI" dirty="0"/>
              <a:t>Sujuvuus ja kilpailukyky kulkumuotona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Päästövähenemä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fi-FI" dirty="0"/>
              <a:t>Arkiliikunta ja terveyshyödyt</a:t>
            </a:r>
          </a:p>
          <a:p>
            <a:r>
              <a:rPr lang="fi-FI" dirty="0"/>
              <a:t>Liikkumisen murros – sähköpyörät ja muut pienliikkumisvälineet yleistyvät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i-FI" dirty="0"/>
              <a:t>Katutilan uusi jako tulevaisuudessa</a:t>
            </a:r>
          </a:p>
        </p:txBody>
      </p:sp>
      <p:pic>
        <p:nvPicPr>
          <p:cNvPr id="5" name="Sisällön paikkamerkki 7" descr="Kuva, joka sisältää kohteen teksti, ulko, puu, maa&#10;&#10;Kuvaus luotu automaattisesti">
            <a:extLst>
              <a:ext uri="{FF2B5EF4-FFF2-40B4-BE49-F238E27FC236}">
                <a16:creationId xmlns:a16="http://schemas.microsoft.com/office/drawing/2014/main" id="{3CAECAE1-9E95-430E-916B-F27144BD9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3" r="-2" b="21587"/>
          <a:stretch/>
        </p:blipFill>
        <p:spPr>
          <a:xfrm>
            <a:off x="4648200" y="1063229"/>
            <a:ext cx="4038600" cy="3187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6808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tie, tapa, kaupunki&#10;&#10;Kuvaus luotu automaattisesti">
            <a:extLst>
              <a:ext uri="{FF2B5EF4-FFF2-40B4-BE49-F238E27FC236}">
                <a16:creationId xmlns:a16="http://schemas.microsoft.com/office/drawing/2014/main" id="{850AF02A-2439-4549-8625-0033D4048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" t="17845" r="349" b="1"/>
          <a:stretch/>
        </p:blipFill>
        <p:spPr>
          <a:xfrm>
            <a:off x="3431668" y="1050588"/>
            <a:ext cx="5476049" cy="3091863"/>
          </a:xfrm>
          <a:prstGeom prst="rect">
            <a:avLst/>
          </a:prstGeom>
        </p:spPr>
      </p:pic>
      <p:sp>
        <p:nvSpPr>
          <p:cNvPr id="588" name="Google Shape;588;ga28612c50a_0_91"/>
          <p:cNvSpPr txBox="1">
            <a:spLocks noGrp="1"/>
          </p:cNvSpPr>
          <p:nvPr>
            <p:ph type="body" sz="half" idx="2"/>
          </p:nvPr>
        </p:nvSpPr>
        <p:spPr>
          <a:xfrm>
            <a:off x="582845" y="1191587"/>
            <a:ext cx="2848824" cy="26720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fi-FI" dirty="0"/>
              <a:t>Pirstaleista ja sekavaa</a:t>
            </a:r>
          </a:p>
          <a:p>
            <a:endParaRPr lang="fi-FI" dirty="0"/>
          </a:p>
          <a:p>
            <a:r>
              <a:rPr lang="fi-FI" dirty="0"/>
              <a:t>Aihe kuohuttaa</a:t>
            </a:r>
          </a:p>
          <a:p>
            <a:endParaRPr lang="fi-FI" dirty="0"/>
          </a:p>
          <a:p>
            <a:r>
              <a:rPr lang="fi-FI" dirty="0"/>
              <a:t>Tärkein edistämiskeino</a:t>
            </a:r>
          </a:p>
          <a:p>
            <a:endParaRPr lang="fi-FI" dirty="0"/>
          </a:p>
          <a:p>
            <a:r>
              <a:rPr lang="fi-FI" dirty="0"/>
              <a:t>Pitkän aikavälin suunnittelu haastavaa</a:t>
            </a:r>
          </a:p>
          <a:p>
            <a:pPr indent="-233363"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endParaRPr lang="fi-FI" b="1" dirty="0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589" name="Google Shape;589;ga28612c50a_0_91"/>
          <p:cNvSpPr txBox="1"/>
          <p:nvPr/>
        </p:nvSpPr>
        <p:spPr>
          <a:xfrm>
            <a:off x="582843" y="492919"/>
            <a:ext cx="6902173" cy="557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3660"/>
              </a:lnSpc>
              <a:buClr>
                <a:srgbClr val="1AA290"/>
              </a:buClr>
              <a:buSzPts val="3600"/>
              <a:buNone/>
              <a:defRPr sz="3500" b="1">
                <a:solidFill>
                  <a:schemeClr val="bg1"/>
                </a:solidFill>
                <a:latin typeface="Franklin Gothic Demi" panose="020B0603020102020204" pitchFamily="34" charset="0"/>
                <a:ea typeface="Libre Franklin"/>
              </a:defRPr>
            </a:lvl1pPr>
            <a:lvl2pPr marL="914400" indent="-364045">
              <a:spcBef>
                <a:spcPts val="427"/>
              </a:spcBef>
              <a:buClr>
                <a:schemeClr val="dk1"/>
              </a:buClr>
              <a:buSzPts val="2133"/>
              <a:buChar char="–"/>
              <a:defRPr sz="2133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2pPr>
            <a:lvl3pPr marL="1371600" indent="-347154">
              <a:spcBef>
                <a:spcPts val="373"/>
              </a:spcBef>
              <a:buClr>
                <a:schemeClr val="dk1"/>
              </a:buClr>
              <a:buSzPts val="1867"/>
              <a:buChar char="•"/>
              <a:defRPr sz="18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3pPr>
            <a:lvl4pPr marL="1828800" indent="-330200">
              <a:spcBef>
                <a:spcPts val="320"/>
              </a:spcBef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4pPr>
            <a:lvl5pPr marL="2286000" indent="-330200">
              <a:spcBef>
                <a:spcPts val="320"/>
              </a:spcBef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5pPr>
            <a:lvl6pPr marL="27432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6pPr>
            <a:lvl7pPr marL="32004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7pPr>
            <a:lvl8pPr marL="36576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8pPr>
            <a:lvl9pPr marL="4114800" indent="-397954">
              <a:spcBef>
                <a:spcPts val="533"/>
              </a:spcBef>
              <a:buClr>
                <a:schemeClr val="dk1"/>
              </a:buClr>
              <a:buSzPts val="2667"/>
              <a:buChar char="•"/>
              <a:defRPr sz="2667">
                <a:solidFill>
                  <a:schemeClr val="dk1"/>
                </a:solidFill>
                <a:latin typeface="Libre Franklin"/>
                <a:ea typeface="Libre Franklin"/>
                <a:cs typeface="Libre Franklin"/>
              </a:defRPr>
            </a:lvl9pPr>
          </a:lstStyle>
          <a:p>
            <a:r>
              <a:rPr lang="fi-FI" sz="2800" dirty="0">
                <a:solidFill>
                  <a:schemeClr val="tx1"/>
                </a:solidFill>
                <a:sym typeface="Libre Franklin Thin"/>
              </a:rPr>
              <a:t>INFRASTRUKTUURI JA OLOSUHTEET</a:t>
            </a:r>
            <a:endParaRPr lang="fi-FI" sz="2800" dirty="0">
              <a:solidFill>
                <a:schemeClr val="tx1"/>
              </a:solidFill>
            </a:endParaRPr>
          </a:p>
        </p:txBody>
      </p:sp>
      <p:pic>
        <p:nvPicPr>
          <p:cNvPr id="11" name="Google Shape;531;ga28612c50a_0_296">
            <a:extLst>
              <a:ext uri="{FF2B5EF4-FFF2-40B4-BE49-F238E27FC236}">
                <a16:creationId xmlns:a16="http://schemas.microsoft.com/office/drawing/2014/main" id="{43F3758E-AAC4-EC49-8038-BCAFA9136230}"/>
              </a:ext>
            </a:extLst>
          </p:cNvPr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80" y="207208"/>
            <a:ext cx="576437" cy="31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2;ga28612c50a_0_296">
            <a:extLst>
              <a:ext uri="{FF2B5EF4-FFF2-40B4-BE49-F238E27FC236}">
                <a16:creationId xmlns:a16="http://schemas.microsoft.com/office/drawing/2014/main" id="{6F89BF1F-D03B-D944-9479-522C2C69B7E2}"/>
              </a:ext>
            </a:extLst>
          </p:cNvPr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9644" y="4768183"/>
            <a:ext cx="744869" cy="19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546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5" y="752835"/>
            <a:ext cx="7770719" cy="420038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Otsikko 1"/>
          <p:cNvSpPr>
            <a:spLocks noGrp="1"/>
          </p:cNvSpPr>
          <p:nvPr>
            <p:ph type="ctrTitle"/>
          </p:nvPr>
        </p:nvSpPr>
        <p:spPr>
          <a:xfrm>
            <a:off x="161796" y="20563"/>
            <a:ext cx="5089474" cy="732272"/>
          </a:xfrm>
        </p:spPr>
        <p:txBody>
          <a:bodyPr>
            <a:normAutofit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600" dirty="0">
                <a:solidFill>
                  <a:schemeClr val="tx1"/>
                </a:solidFill>
                <a:latin typeface="Franklin Gothic Demi" panose="020B0603020102020204" pitchFamily="34" charset="0"/>
                <a:cs typeface="+mn-cs"/>
              </a:rPr>
              <a:t>PYÖRÄILYN TAVOITEVERKKO 2030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49E7058-00E1-46CE-949D-35EE18F70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69" y="54661"/>
            <a:ext cx="3805325" cy="2489402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0A5AE2F8-706B-40BB-9A38-CB6A13BF0F40}"/>
              </a:ext>
            </a:extLst>
          </p:cNvPr>
          <p:cNvCxnSpPr>
            <a:cxnSpLocks/>
          </p:cNvCxnSpPr>
          <p:nvPr/>
        </p:nvCxnSpPr>
        <p:spPr>
          <a:xfrm flipV="1">
            <a:off x="2078831" y="1685925"/>
            <a:ext cx="3485946" cy="69294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Google Shape;668;p17">
            <a:extLst>
              <a:ext uri="{FF2B5EF4-FFF2-40B4-BE49-F238E27FC236}">
                <a16:creationId xmlns:a16="http://schemas.microsoft.com/office/drawing/2014/main" id="{3F5AC9D8-3BEA-47BB-A14D-3E86CDF1E44D}"/>
              </a:ext>
            </a:extLst>
          </p:cNvPr>
          <p:cNvSpPr/>
          <p:nvPr/>
        </p:nvSpPr>
        <p:spPr>
          <a:xfrm>
            <a:off x="7360944" y="2606582"/>
            <a:ext cx="1695650" cy="1372468"/>
          </a:xfrm>
          <a:prstGeom prst="rect">
            <a:avLst/>
          </a:prstGeom>
          <a:solidFill>
            <a:srgbClr val="00B7AF">
              <a:alpha val="90000"/>
            </a:srgbClr>
          </a:solidFill>
          <a:ln w="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Yhdistää keskuksia</a:t>
            </a: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Käytetyimmät reitit</a:t>
            </a:r>
          </a:p>
          <a:p>
            <a:pPr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Paras laatutaso</a:t>
            </a:r>
          </a:p>
          <a:p>
            <a:pPr lvl="1"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Sujuvuus</a:t>
            </a:r>
          </a:p>
          <a:p>
            <a:pPr lvl="1"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Jatkuvuus</a:t>
            </a:r>
          </a:p>
          <a:p>
            <a:pPr lvl="1"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Turvallisuus</a:t>
            </a:r>
          </a:p>
          <a:p>
            <a:pPr lvl="1" indent="-233363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20000"/>
              <a:buFont typeface="Libre Franklin"/>
              <a:buChar char="•"/>
            </a:pPr>
            <a:r>
              <a:rPr lang="fi-FI" sz="1200" b="1" dirty="0">
                <a:solidFill>
                  <a:schemeClr val="bg1"/>
                </a:solidFill>
                <a:latin typeface="Franklin Gothic Book"/>
              </a:rPr>
              <a:t>Saavutettavuus</a:t>
            </a:r>
          </a:p>
        </p:txBody>
      </p:sp>
    </p:spTree>
    <p:extLst>
      <p:ext uri="{BB962C8B-B14F-4D97-AF65-F5344CB8AC3E}">
        <p14:creationId xmlns:p14="http://schemas.microsoft.com/office/powerpoint/2010/main" val="1640892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¤istÃ¤misvelvollisuus osoitettu liikennemerkein joko kÃ¤rkikolmiolla tai pakollista pysÃ¤yttÃ¤mistÃ¤ osoittavalla stop-merkillÃ¤. Kuvassa kÃ¤rkikolmion takaa tuleva vÃ¤istÃ¤Ã¤ sekÃ¤ risteÃ¤vÃ¤Ã¤ tietÃ¤ pyÃ¶rÃ¤tien jatkeella ylittÃ¤viÃ¤ pyÃ¶rÃ¤ilijÃ¶itÃ¤ ettÃ¤ ajoradalla kulkevaa autoa. Kuvitus Jukka Fordell/Liikenneturva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217"/>
          <a:stretch/>
        </p:blipFill>
        <p:spPr bwMode="auto">
          <a:xfrm>
            <a:off x="4835111" y="1308451"/>
            <a:ext cx="3750069" cy="2545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64327" y="3601606"/>
            <a:ext cx="1353256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600" dirty="0">
                <a:effectLst>
                  <a:glow rad="889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Kuvitus Jukka </a:t>
            </a:r>
            <a:r>
              <a:rPr lang="fi-FI" sz="600" dirty="0" err="1">
                <a:effectLst>
                  <a:glow rad="889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Fordell</a:t>
            </a:r>
            <a:r>
              <a:rPr lang="fi-FI" sz="600" dirty="0">
                <a:effectLst>
                  <a:glow rad="889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/Liikenneturva</a:t>
            </a:r>
          </a:p>
        </p:txBody>
      </p:sp>
      <p:pic>
        <p:nvPicPr>
          <p:cNvPr id="6" name="Kuva 1">
            <a:extLst>
              <a:ext uri="{FF2B5EF4-FFF2-40B4-BE49-F238E27FC236}">
                <a16:creationId xmlns:a16="http://schemas.microsoft.com/office/drawing/2014/main" id="{BF69DEFE-6AF5-4258-BE28-279DBD1C1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" t="1889" r="814" b="1461"/>
          <a:stretch/>
        </p:blipFill>
        <p:spPr>
          <a:xfrm>
            <a:off x="641980" y="1588462"/>
            <a:ext cx="3798771" cy="196657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95351" y="-57150"/>
            <a:ext cx="3750945" cy="8572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ooper Black" panose="0208090404030B020404" pitchFamily="18" charset="0"/>
                <a:ea typeface="+mj-ea"/>
                <a:cs typeface="+mj-cs"/>
              </a:defRPr>
            </a:lvl1pPr>
          </a:lstStyle>
          <a:p>
            <a:pPr algn="l"/>
            <a:endParaRPr lang="fi-FI" sz="2100" dirty="0"/>
          </a:p>
        </p:txBody>
      </p:sp>
      <p:sp>
        <p:nvSpPr>
          <p:cNvPr id="7" name="Oval 6"/>
          <p:cNvSpPr/>
          <p:nvPr/>
        </p:nvSpPr>
        <p:spPr>
          <a:xfrm>
            <a:off x="558820" y="1564823"/>
            <a:ext cx="378134" cy="378134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7BAB95-F803-4558-A110-48D563E5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5769"/>
            <a:ext cx="8229600" cy="627460"/>
          </a:xfrm>
        </p:spPr>
        <p:txBody>
          <a:bodyPr vert="horz" lIns="0" tIns="0" rIns="0" bIns="0" rtlCol="0" anchor="ctr">
            <a:normAutofit fontScale="90000"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Kaksisuuntaisen pyöräliikenteen ongelmia</a:t>
            </a:r>
            <a:br>
              <a:rPr lang="fi-FI" sz="2600" b="1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</a:br>
            <a:endParaRPr lang="fi-FI" sz="2600" b="1" spc="-50" dirty="0">
              <a:solidFill>
                <a:schemeClr val="tx1"/>
              </a:solidFill>
              <a:uFill>
                <a:solidFill>
                  <a:srgbClr val="01E376"/>
                </a:solidFill>
              </a:uFill>
              <a:latin typeface="Franklin Gothic Demi" panose="020B0603020102020204" pitchFamily="34" charset="0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CE3887-1B50-4726-9AD2-7B4200B2B30B}"/>
              </a:ext>
            </a:extLst>
          </p:cNvPr>
          <p:cNvSpPr/>
          <p:nvPr/>
        </p:nvSpPr>
        <p:spPr>
          <a:xfrm>
            <a:off x="7562753" y="922767"/>
            <a:ext cx="685641" cy="6856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8" name="Graphic 7" descr="Exclamation mark with solid fill">
            <a:extLst>
              <a:ext uri="{FF2B5EF4-FFF2-40B4-BE49-F238E27FC236}">
                <a16:creationId xmlns:a16="http://schemas.microsoft.com/office/drawing/2014/main" id="{89802080-C3C9-4573-969A-D5E36EF01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0780" y="635827"/>
            <a:ext cx="914400" cy="9144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08103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8CCB-251C-4784-84AC-F53A15EA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 fontScale="90000"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Tilan käyttö vs. laatu</a:t>
            </a:r>
            <a:b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</a:br>
            <a:endParaRPr lang="fi-FI" sz="2900" b="1" cap="all" spc="-50" dirty="0">
              <a:solidFill>
                <a:schemeClr val="tx1"/>
              </a:solidFill>
              <a:uFill>
                <a:solidFill>
                  <a:srgbClr val="01E376"/>
                </a:solidFill>
              </a:uFill>
              <a:latin typeface="Franklin Gothic Demi" panose="020B0603020102020204" pitchFamily="34" charset="0"/>
              <a:cs typeface="+mn-cs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CFB728BE-8983-4BD1-8C71-C286A0BF0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48949" y="967965"/>
            <a:ext cx="4743565" cy="3539832"/>
          </a:xfrm>
          <a:prstGeom prst="rect">
            <a:avLst/>
          </a:prstGeom>
        </p:spPr>
      </p:pic>
      <p:pic>
        <p:nvPicPr>
          <p:cNvPr id="6" name="Picture 7" descr="C:\Users\paloni\AppData\Local\Microsoft\Windows\Temporary Internet Files\Content.Outlook\GPWYVWU4\kuva (5).JPG">
            <a:extLst>
              <a:ext uri="{FF2B5EF4-FFF2-40B4-BE49-F238E27FC236}">
                <a16:creationId xmlns:a16="http://schemas.microsoft.com/office/drawing/2014/main" id="{F41296F9-7908-42E7-B751-E1CEE2C9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r="3419"/>
          <a:stretch>
            <a:fillRect/>
          </a:stretch>
        </p:blipFill>
        <p:spPr bwMode="auto">
          <a:xfrm>
            <a:off x="351488" y="1015485"/>
            <a:ext cx="3237607" cy="3444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129DE-66B6-425F-B5DC-E11485CFAE3A}"/>
              </a:ext>
            </a:extLst>
          </p:cNvPr>
          <p:cNvSpPr txBox="1"/>
          <p:nvPr/>
        </p:nvSpPr>
        <p:spPr bwMode="auto">
          <a:xfrm>
            <a:off x="2780517" y="4295058"/>
            <a:ext cx="690895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342809" eaLnBrk="0" fontAlgn="base" hangingPunct="0">
              <a:spcBef>
                <a:spcPct val="0"/>
              </a:spcBef>
            </a:pPr>
            <a:r>
              <a:rPr lang="fi-FI" sz="675">
                <a:solidFill>
                  <a:schemeClr val="bg1">
                    <a:lumMod val="65000"/>
                  </a:schemeClr>
                </a:solidFill>
                <a:latin typeface="Verdana"/>
                <a:ea typeface="Verdana" pitchFamily="34" charset="0"/>
                <a:cs typeface="Verdana" pitchFamily="34" charset="0"/>
              </a:rPr>
              <a:t>Kuva: Niko Palo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30009-CB29-4843-98A6-D8451CF5CCD9}"/>
              </a:ext>
            </a:extLst>
          </p:cNvPr>
          <p:cNvSpPr txBox="1"/>
          <p:nvPr/>
        </p:nvSpPr>
        <p:spPr bwMode="auto">
          <a:xfrm>
            <a:off x="8050506" y="4361384"/>
            <a:ext cx="690895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342809" eaLnBrk="0" fontAlgn="base" hangingPunct="0">
              <a:spcBef>
                <a:spcPct val="0"/>
              </a:spcBef>
            </a:pPr>
            <a:r>
              <a:rPr lang="fi-FI" sz="675">
                <a:solidFill>
                  <a:schemeClr val="bg1">
                    <a:lumMod val="65000"/>
                  </a:schemeClr>
                </a:solidFill>
                <a:latin typeface="Verdana"/>
                <a:ea typeface="Verdana" pitchFamily="34" charset="0"/>
                <a:cs typeface="Verdana" pitchFamily="34" charset="0"/>
              </a:rPr>
              <a:t>Kuva: Niko Palo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4421C-13E9-407B-9032-676845BE398B}"/>
              </a:ext>
            </a:extLst>
          </p:cNvPr>
          <p:cNvSpPr txBox="1"/>
          <p:nvPr/>
        </p:nvSpPr>
        <p:spPr bwMode="auto">
          <a:xfrm>
            <a:off x="351487" y="744593"/>
            <a:ext cx="3082062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342809" eaLnBrk="0" fontAlgn="base" hangingPunct="0">
              <a:spcBef>
                <a:spcPct val="0"/>
              </a:spcBef>
            </a:pPr>
            <a:r>
              <a:rPr lang="fi-FI" sz="1350" dirty="0">
                <a:latin typeface="Verdana"/>
                <a:ea typeface="Verdana" pitchFamily="34" charset="0"/>
                <a:cs typeface="Verdana" pitchFamily="34" charset="0"/>
              </a:rPr>
              <a:t>”Kaikki kulkevat samaan suuntaan”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FB21F-3DC4-41BF-9E7C-FAFA875F01A7}"/>
              </a:ext>
            </a:extLst>
          </p:cNvPr>
          <p:cNvSpPr txBox="1"/>
          <p:nvPr/>
        </p:nvSpPr>
        <p:spPr bwMode="auto">
          <a:xfrm>
            <a:off x="4048949" y="744593"/>
            <a:ext cx="3573671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342809" eaLnBrk="0" fontAlgn="base" hangingPunct="0">
              <a:spcBef>
                <a:spcPct val="0"/>
              </a:spcBef>
            </a:pPr>
            <a:r>
              <a:rPr lang="fi-FI" sz="1350" dirty="0">
                <a:latin typeface="Verdana"/>
                <a:ea typeface="Verdana" pitchFamily="34" charset="0"/>
                <a:cs typeface="Verdana" pitchFamily="34" charset="0"/>
              </a:rPr>
              <a:t>”Kuljetaan molempiin suuntiin kaikkialla”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82FFBF-E50A-4FEA-B8AD-C106A9D90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346" y="3977722"/>
            <a:ext cx="2295588" cy="116577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00FF708-70D2-46B2-B290-6050969769C3}"/>
              </a:ext>
            </a:extLst>
          </p:cNvPr>
          <p:cNvSpPr/>
          <p:nvPr/>
        </p:nvSpPr>
        <p:spPr>
          <a:xfrm rot="12657813">
            <a:off x="1808604" y="4128016"/>
            <a:ext cx="1149878" cy="395450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59B1140-AD6B-4D34-B943-11C8C9EE083B}"/>
              </a:ext>
            </a:extLst>
          </p:cNvPr>
          <p:cNvSpPr/>
          <p:nvPr/>
        </p:nvSpPr>
        <p:spPr>
          <a:xfrm rot="19168319">
            <a:off x="4539999" y="3903934"/>
            <a:ext cx="641184" cy="395450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</p:spTree>
    <p:extLst>
      <p:ext uri="{BB962C8B-B14F-4D97-AF65-F5344CB8AC3E}">
        <p14:creationId xmlns:p14="http://schemas.microsoft.com/office/powerpoint/2010/main" val="7398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6">
            <a:extLst>
              <a:ext uri="{FF2B5EF4-FFF2-40B4-BE49-F238E27FC236}">
                <a16:creationId xmlns:a16="http://schemas.microsoft.com/office/drawing/2014/main" id="{1BC7F81A-F9F3-4924-A704-856BAFEE3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1"/>
          <a:stretch/>
        </p:blipFill>
        <p:spPr>
          <a:xfrm>
            <a:off x="457200" y="935804"/>
            <a:ext cx="3951756" cy="3171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6C0D80-ADDC-41DB-9B70-50FA0793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935804"/>
            <a:ext cx="4228327" cy="3171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D0034-E19D-44B5-97C9-CE04A670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 fontScale="90000"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Looginen kulkusuunta</a:t>
            </a:r>
            <a:b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</a:br>
            <a:endParaRPr lang="fi-FI" sz="2900" b="1" cap="all" spc="-50" dirty="0">
              <a:solidFill>
                <a:schemeClr val="tx1"/>
              </a:solidFill>
              <a:uFill>
                <a:solidFill>
                  <a:srgbClr val="01E376"/>
                </a:solidFill>
              </a:uFill>
              <a:latin typeface="Franklin Gothic Demi" panose="020B0603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5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4230-9480-49FF-B4EC-0AEB20F3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 fontScale="90000"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Kapasiteetti</a:t>
            </a:r>
            <a:b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</a:br>
            <a:endParaRPr lang="fi-FI" sz="2900" b="1" cap="all" spc="-50" dirty="0">
              <a:solidFill>
                <a:schemeClr val="tx1"/>
              </a:solidFill>
              <a:uFill>
                <a:solidFill>
                  <a:srgbClr val="01E376"/>
                </a:solidFill>
              </a:uFill>
              <a:latin typeface="Franklin Gothic Demi" panose="020B0603020102020204" pitchFamily="34" charset="0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D96A26C-92FC-4C84-B837-F0ED7A25E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tretch/>
        </p:blipFill>
        <p:spPr>
          <a:xfrm>
            <a:off x="3526713" y="256052"/>
            <a:ext cx="5259216" cy="3047295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Picture 4" descr="H:\Kuvia\köpis2011\köpis2011 272.jpg">
            <a:extLst>
              <a:ext uri="{FF2B5EF4-FFF2-40B4-BE49-F238E27FC236}">
                <a16:creationId xmlns:a16="http://schemas.microsoft.com/office/drawing/2014/main" id="{CCE1A9B1-D3BF-426D-9E13-4604EB6AD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35146" b="15614"/>
          <a:stretch>
            <a:fillRect/>
          </a:stretch>
        </p:blipFill>
        <p:spPr bwMode="auto">
          <a:xfrm>
            <a:off x="4162709" y="3203423"/>
            <a:ext cx="4550766" cy="1684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A79AAD-A208-4915-BF74-A9941F754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8" t="31011" r="27309" b="30261"/>
          <a:stretch/>
        </p:blipFill>
        <p:spPr>
          <a:xfrm>
            <a:off x="115148" y="1023035"/>
            <a:ext cx="4047562" cy="24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1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3E72-3483-4C02-B05C-EAF6A54D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Erottelu</a:t>
            </a:r>
          </a:p>
        </p:txBody>
      </p:sp>
      <p:pic>
        <p:nvPicPr>
          <p:cNvPr id="5" name="Picture 9" descr="H:\Profile\Desktop\Uusi kansio\marek _T\Kuvia\Köpis\Kameran purku köpis 376.JPG">
            <a:extLst>
              <a:ext uri="{FF2B5EF4-FFF2-40B4-BE49-F238E27FC236}">
                <a16:creationId xmlns:a16="http://schemas.microsoft.com/office/drawing/2014/main" id="{F145ABD9-0F4C-4E21-87D0-AF184F7F04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8009" y="127718"/>
            <a:ext cx="6454366" cy="48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887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2EC10-DF4B-4967-BE45-1C5B847BB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305300" cy="2407444"/>
          </a:xfrm>
        </p:spPr>
        <p:txBody>
          <a:bodyPr>
            <a:normAutofit/>
          </a:bodyPr>
          <a:lstStyle/>
          <a:p>
            <a:r>
              <a:rPr lang="fi-FI" sz="1800" dirty="0"/>
              <a:t>Tavoiteverkko jaettu hankkeiksi </a:t>
            </a:r>
            <a:br>
              <a:rPr lang="fi-FI" sz="1800" dirty="0"/>
            </a:br>
            <a:r>
              <a:rPr lang="fi-FI" sz="1800" dirty="0"/>
              <a:t>(n. 200 kohdetta)</a:t>
            </a:r>
          </a:p>
          <a:p>
            <a:pPr lvl="1"/>
            <a:r>
              <a:rPr lang="fi-FI" sz="1800" dirty="0"/>
              <a:t>Sijainti ja käyttäjämäärät</a:t>
            </a:r>
          </a:p>
          <a:p>
            <a:pPr lvl="1"/>
            <a:r>
              <a:rPr lang="fi-FI" sz="1800" dirty="0"/>
              <a:t>Liikenneonnettomuudet</a:t>
            </a:r>
          </a:p>
          <a:p>
            <a:pPr lvl="1"/>
            <a:r>
              <a:rPr lang="fi-FI" sz="1800" dirty="0">
                <a:highlight>
                  <a:srgbClr val="00FFFF"/>
                </a:highlight>
              </a:rPr>
              <a:t>Käyttäjien kokemat ongelmat</a:t>
            </a:r>
          </a:p>
          <a:p>
            <a:pPr lvl="1"/>
            <a:r>
              <a:rPr lang="fi-FI" sz="1800" dirty="0"/>
              <a:t>Tarvittavien muutosten järeys</a:t>
            </a:r>
          </a:p>
          <a:p>
            <a:pPr lvl="1"/>
            <a:r>
              <a:rPr lang="fi-FI" sz="1800" dirty="0"/>
              <a:t>Muu kaupunkikehittäminen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6A84D-2C7D-41F0-A2C4-D56EC121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 fontScale="90000"/>
          </a:bodyPr>
          <a:lstStyle/>
          <a:p>
            <a:pPr>
              <a:lnSpc>
                <a:spcPts val="3660"/>
              </a:lnSpc>
              <a:buClr>
                <a:srgbClr val="1AA290"/>
              </a:buClr>
              <a:buSzPts val="3600"/>
            </a:pP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Pyöräliikenteen infran </a:t>
            </a:r>
            <a:b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</a:br>
            <a:r>
              <a:rPr lang="fi-FI" sz="2900" b="1" cap="all" spc="-50" dirty="0">
                <a:solidFill>
                  <a:schemeClr val="tx1"/>
                </a:solidFill>
                <a:uFill>
                  <a:solidFill>
                    <a:srgbClr val="01E376"/>
                  </a:solidFill>
                </a:uFill>
                <a:latin typeface="Franklin Gothic Demi" panose="020B0603020102020204" pitchFamily="34" charset="0"/>
                <a:cs typeface="+mn-cs"/>
              </a:rPr>
              <a:t>kehittämispolku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22D6-9463-4E03-8841-703844609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5E870-3C4E-46AE-97EE-F57113CE2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dirty="0" smtClean="0"/>
              <a:t>38</a:t>
            </a:fld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DC6B0E-0DD9-4327-A100-A1F7E8920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33"/>
          <a:stretch/>
        </p:blipFill>
        <p:spPr>
          <a:xfrm>
            <a:off x="5000626" y="65984"/>
            <a:ext cx="4048822" cy="2674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5BEA5-FC72-4AFB-BB08-D11E0CED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6" y="2782246"/>
            <a:ext cx="4048824" cy="2308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B73C2-8A5E-450C-BFD4-7925AC1C49A4}"/>
              </a:ext>
            </a:extLst>
          </p:cNvPr>
          <p:cNvSpPr txBox="1"/>
          <p:nvPr/>
        </p:nvSpPr>
        <p:spPr>
          <a:xfrm>
            <a:off x="5939568" y="47373"/>
            <a:ext cx="3153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1400" dirty="0"/>
              <a:t>Jalankulku- ja pyöräilyonnettomuudet</a:t>
            </a:r>
          </a:p>
          <a:p>
            <a:pPr algn="r"/>
            <a:r>
              <a:rPr lang="fi-FI" sz="1400" dirty="0"/>
              <a:t>Lahdessa 2016 – 2021 (Tilastokeskus)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EE0B7-6376-45FA-9585-9963E0BEFDB3}"/>
              </a:ext>
            </a:extLst>
          </p:cNvPr>
          <p:cNvSpPr txBox="1"/>
          <p:nvPr/>
        </p:nvSpPr>
        <p:spPr>
          <a:xfrm>
            <a:off x="7244291" y="2797174"/>
            <a:ext cx="1794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i-FI" sz="1400" dirty="0"/>
              <a:t>Pyöräilijämäärät </a:t>
            </a:r>
            <a:br>
              <a:rPr lang="fi-FI" sz="1400" dirty="0"/>
            </a:br>
            <a:r>
              <a:rPr lang="fi-FI" sz="1400" dirty="0"/>
              <a:t>(</a:t>
            </a:r>
            <a:r>
              <a:rPr lang="fi-FI" sz="1400" dirty="0" err="1"/>
              <a:t>Brutus</a:t>
            </a:r>
            <a:r>
              <a:rPr lang="fi-FI" sz="1400" dirty="0"/>
              <a:t> liikennemalli)</a:t>
            </a:r>
          </a:p>
        </p:txBody>
      </p:sp>
    </p:spTree>
    <p:extLst>
      <p:ext uri="{BB962C8B-B14F-4D97-AF65-F5344CB8AC3E}">
        <p14:creationId xmlns:p14="http://schemas.microsoft.com/office/powerpoint/2010/main" val="3296761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871DB945-109A-4E9E-8CC8-6BBFA736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Ohjeistus työpajoihin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172BCB72-468A-4365-9A2E-DAB1D620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063230"/>
            <a:ext cx="4040188" cy="329710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18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Työpajoissa kaksi teemaa: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6000"/>
              </a:lnSpc>
              <a:buFont typeface="+mj-lt"/>
              <a:buAutoNum type="arabicPeriod"/>
            </a:pPr>
            <a:r>
              <a:rPr lang="fi-FI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Koululaisten arkiliikkuminen</a:t>
            </a:r>
            <a:endParaRPr lang="fi-F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i-FI" sz="16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Pääpyöräreittien kehittäminen</a:t>
            </a:r>
          </a:p>
          <a:p>
            <a:pPr marL="0" lv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fi-FI" sz="180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30min/teema. Kaikki pääsevät osallistumaan molempiin teemoihin. </a:t>
            </a:r>
          </a:p>
          <a:p>
            <a:pPr marL="0" lvl="0" indent="0">
              <a:lnSpc>
                <a:spcPct val="106000"/>
              </a:lnSpc>
              <a:spcAft>
                <a:spcPts val="800"/>
              </a:spcAft>
              <a:buNone/>
            </a:pPr>
            <a:r>
              <a:rPr lang="fi-FI" sz="180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Työpajoissa asiantuntijat esittelevät ensin materiaalin ja kysymykset, joihin haluavat teiltä ajatuksia. </a:t>
            </a:r>
          </a:p>
        </p:txBody>
      </p:sp>
      <p:pic>
        <p:nvPicPr>
          <p:cNvPr id="16" name="Sisällön paikkamerkki 15" descr="Kuva, joka sisältää kohteen värikäs&#10;&#10;Kuvaus luotu automaattisesti">
            <a:extLst>
              <a:ext uri="{FF2B5EF4-FFF2-40B4-BE49-F238E27FC236}">
                <a16:creationId xmlns:a16="http://schemas.microsoft.com/office/drawing/2014/main" id="{C6C3DCF1-1BEE-4787-AE2A-37C63E3096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6614" y="1063229"/>
            <a:ext cx="4041775" cy="2694516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654A54-3879-4B6C-AA53-6EAE7016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09280-AAAF-FC43-8DF7-61855E5F692B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EF40000-F039-4DDB-A921-47176272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621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ulko, puu, henkilöt&#10;&#10;Kuvaus luotu automaattisesti">
            <a:extLst>
              <a:ext uri="{FF2B5EF4-FFF2-40B4-BE49-F238E27FC236}">
                <a16:creationId xmlns:a16="http://schemas.microsoft.com/office/drawing/2014/main" id="{68AB8006-DCED-414D-9CE1-32091507F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6" b="8610"/>
          <a:stretch/>
        </p:blipFill>
        <p:spPr>
          <a:xfrm>
            <a:off x="0" y="-3931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50" y="0"/>
            <a:ext cx="5892501" cy="1527586"/>
          </a:xfrm>
        </p:spPr>
        <p:txBody>
          <a:bodyPr>
            <a:normAutofit/>
          </a:bodyPr>
          <a:lstStyle/>
          <a:p>
            <a:r>
              <a:rPr lang="fi-FI" sz="3300" dirty="0">
                <a:solidFill>
                  <a:schemeClr val="bg1"/>
                </a:solidFill>
              </a:rPr>
              <a:t>Lahden suunta </a:t>
            </a:r>
            <a:br>
              <a:rPr lang="fi-FI" sz="3300" dirty="0">
                <a:solidFill>
                  <a:schemeClr val="bg1"/>
                </a:solidFill>
              </a:rPr>
            </a:br>
            <a:r>
              <a:rPr lang="fi-FI" sz="3300" dirty="0">
                <a:solidFill>
                  <a:schemeClr val="bg1"/>
                </a:solidFill>
              </a:rPr>
              <a:t>2017-2020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68F3A-B148-4B45-A5C9-6FA8A0DB314B}" type="datetime2">
              <a:rPr kumimoji="0" lang="fi-FI" sz="800" b="0" i="0" u="none" strike="noStrike" kern="1200" cap="none" spc="0" normalizeH="0" baseline="0" noProof="0">
                <a:ln>
                  <a:noFill/>
                </a:ln>
                <a:solidFill>
                  <a:srgbClr val="707078"/>
                </a:solidFill>
                <a:effectLst/>
                <a:uLnTx/>
                <a:uFillTx/>
                <a:latin typeface="Franklin Gothic Book"/>
                <a:ea typeface="+mn-ea"/>
                <a:cs typeface="Arial"/>
                <a:sym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keskiviikko 25. toukokuu 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707078"/>
              </a:solidFill>
              <a:effectLst/>
              <a:uLnTx/>
              <a:uFillTx/>
              <a:latin typeface="Franklin Gothic Book"/>
              <a:ea typeface="+mn-ea"/>
              <a:cs typeface="Arial"/>
              <a:sym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9C575-CF5A-5B47-9AEE-34308199CFC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FB0"/>
                </a:solidFill>
                <a:effectLst/>
                <a:uLnTx/>
                <a:uFillTx/>
                <a:latin typeface="Franklin Gothic Book"/>
                <a:ea typeface="+mn-ea"/>
                <a:cs typeface="Arial"/>
                <a:sym typeface="Arial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4FB0"/>
              </a:solidFill>
              <a:effectLst/>
              <a:uLnTx/>
              <a:uFillTx/>
              <a:latin typeface="Franklin Gothic Book"/>
              <a:ea typeface="+mn-ea"/>
              <a:cs typeface="Arial"/>
              <a:sym typeface="Arial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B5F0B22-90A0-46DA-BBA6-45E7F70E2AAA}"/>
              </a:ext>
            </a:extLst>
          </p:cNvPr>
          <p:cNvSpPr txBox="1">
            <a:spLocks/>
          </p:cNvSpPr>
          <p:nvPr/>
        </p:nvSpPr>
        <p:spPr>
          <a:xfrm>
            <a:off x="4300538" y="247813"/>
            <a:ext cx="4578896" cy="182110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5" indent="0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Esityksen pääsisällöt</a:t>
            </a: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alt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Mikä on Lahden suunta?</a:t>
            </a: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alt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Miten työ etenee ja milloin voi osallistua?</a:t>
            </a: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alt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Mitkä ovat kierroksen pääteemat?</a:t>
            </a: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alt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214313" marR="0" lvl="1" indent="-214313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alt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  <a:p>
            <a:pPr marL="334558" marR="0" lvl="5" indent="-334558" algn="l" defTabSz="457189" rtl="0" eaLnBrk="1" fontAlgn="ctr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Kuva 1">
            <a:extLst>
              <a:ext uri="{FF2B5EF4-FFF2-40B4-BE49-F238E27FC236}">
                <a16:creationId xmlns:a16="http://schemas.microsoft.com/office/drawing/2014/main" id="{1194C0BB-BCF4-4575-8EAA-F9375139A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264568" y="247813"/>
            <a:ext cx="2951169" cy="18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9"/>
    </mc:Choice>
    <mc:Fallback xmlns="">
      <p:transition spd="slow" advTm="78069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75967D-E7C2-44C6-8608-ABFADDA22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Ohjeistus etätyöpajaan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25A834-A82C-4F60-A80C-2821784D6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Tunnin aikana käydään kahdessa etätyöpajassa. </a:t>
            </a:r>
            <a:r>
              <a:rPr lang="fi-FI" b="1" dirty="0"/>
              <a:t>Kuuntele ohjeet, kummassa ryhmässä aloitat!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Etätyöpajan linkit löydät </a:t>
            </a:r>
            <a:r>
              <a:rPr lang="fi-FI" dirty="0" err="1"/>
              <a:t>chatista</a:t>
            </a:r>
            <a:r>
              <a:rPr lang="fi-FI" dirty="0"/>
              <a:t> ja osoitteesta </a:t>
            </a:r>
            <a:r>
              <a:rPr lang="fi-FI" dirty="0">
                <a:hlinkClick r:id="rId2"/>
              </a:rPr>
              <a:t>lahti.fi/lahdensuunta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Etätyöpajojen jälkeen ei palata enää yleiseen kokoukseen.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4DFD137-7A82-4497-BB7C-DE6A4381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EA2B-0F5F-4D49-A785-2270B809D22F}" type="datetime2">
              <a:rPr lang="fi-FI" smtClean="0"/>
              <a:t>keskiviikko 25. toukokuu 2022</a:t>
            </a:fld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F31ACDF-5F2F-4375-9D7F-30A5471B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9C575-CF5A-5B47-9AEE-34308199CFC3}" type="slidenum">
              <a:rPr lang="fi-FI" smtClean="0"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2522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" b="15687"/>
          <a:stretch/>
        </p:blipFill>
        <p:spPr>
          <a:xfrm>
            <a:off x="0" y="-5276"/>
            <a:ext cx="9149306" cy="5148776"/>
          </a:xfrm>
          <a:prstGeom prst="rect">
            <a:avLst/>
          </a:prstGeom>
          <a:solidFill>
            <a:srgbClr val="FFFFFF">
              <a:alpha val="50196"/>
            </a:srgbClr>
          </a:solidFill>
        </p:spPr>
      </p:pic>
      <p:sp>
        <p:nvSpPr>
          <p:cNvPr id="11" name="Suorakulmio 10"/>
          <p:cNvSpPr/>
          <p:nvPr/>
        </p:nvSpPr>
        <p:spPr>
          <a:xfrm>
            <a:off x="484320" y="311827"/>
            <a:ext cx="33597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YLEISKAAVA ON STRATEGIAN KUVA</a:t>
            </a:r>
          </a:p>
        </p:txBody>
      </p:sp>
      <p:sp>
        <p:nvSpPr>
          <p:cNvPr id="12" name="Suorakulmio 11"/>
          <p:cNvSpPr/>
          <p:nvPr/>
        </p:nvSpPr>
        <p:spPr>
          <a:xfrm>
            <a:off x="5075814" y="311827"/>
            <a:ext cx="362226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KESTÄVÄN KAUPUNKI-LIIKKUMISEN OHJELMA TOTEUTTAA STRATEGIAA</a:t>
            </a:r>
          </a:p>
        </p:txBody>
      </p:sp>
      <p:sp>
        <p:nvSpPr>
          <p:cNvPr id="13" name="Tekstiruutu 12"/>
          <p:cNvSpPr txBox="1"/>
          <p:nvPr/>
        </p:nvSpPr>
        <p:spPr>
          <a:xfrm>
            <a:off x="245257" y="4201141"/>
            <a:ext cx="3598835" cy="415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FYYSINEN YMPÄRISTÖ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5075813" y="4182496"/>
            <a:ext cx="3733683" cy="415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1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VIISAAT VALINNAT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4981075" y="1699643"/>
            <a:ext cx="3828422" cy="125931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Pohjautuu strategiaan ja on kaupungin yhteinen asia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Visio, tavoitteet ja toimenpiteet kestävälle liikkumiselle kaupunkialueella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KAIKKI kulkumuodot mukana suunnittelussa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245256" y="1705822"/>
            <a:ext cx="3598834" cy="146706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Koko kaupungin yleispiirteinen maankäytön ja liikenneverkon suunnitelma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Osoittaa, missä eri toiminnot, kuten palvelut, elinkeinot, asuminen sijaitsevat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srgbClr val="0050B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Saa valtuuston päätöksellä lainvoiman</a:t>
            </a:r>
          </a:p>
        </p:txBody>
      </p:sp>
      <p:sp>
        <p:nvSpPr>
          <p:cNvPr id="17" name="Nuoli oikealle 16"/>
          <p:cNvSpPr/>
          <p:nvPr/>
        </p:nvSpPr>
        <p:spPr>
          <a:xfrm>
            <a:off x="4049738" y="3992348"/>
            <a:ext cx="757708" cy="810000"/>
          </a:xfrm>
          <a:prstGeom prst="rightArrow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8" name="Nuoli oikealle 17"/>
          <p:cNvSpPr/>
          <p:nvPr/>
        </p:nvSpPr>
        <p:spPr>
          <a:xfrm rot="5400000">
            <a:off x="1577548" y="3301918"/>
            <a:ext cx="868652" cy="810000"/>
          </a:xfrm>
          <a:prstGeom prst="rightArrow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9" name="Nuoli oikealle 18"/>
          <p:cNvSpPr/>
          <p:nvPr/>
        </p:nvSpPr>
        <p:spPr>
          <a:xfrm rot="5400000">
            <a:off x="6447401" y="3207435"/>
            <a:ext cx="879090" cy="810000"/>
          </a:xfrm>
          <a:prstGeom prst="rightArrow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383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Kuva, joka sisältää kohteen puu, ulko, metsä, kasvi&#10;&#10;Kuvaus luotu automaattisesti">
            <a:extLst>
              <a:ext uri="{FF2B5EF4-FFF2-40B4-BE49-F238E27FC236}">
                <a16:creationId xmlns:a16="http://schemas.microsoft.com/office/drawing/2014/main" id="{6F1C4438-161F-48A1-8F79-7532924DFB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FF68F3A-B148-4B45-A5C9-6FA8A0DB314B}" type="datetime2">
              <a:rPr kumimoji="0" lang="fi-FI" sz="800" b="0" i="0" u="none" strike="noStrike" kern="0" cap="none" spc="0" normalizeH="0" baseline="0" noProof="0">
                <a:ln>
                  <a:noFill/>
                </a:ln>
                <a:solidFill>
                  <a:srgbClr val="7070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keskiviikko 25. toukokuu 2022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7070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3F9C575-CF5A-5B47-9AEE-34308199CFC3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4FB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4FB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63C6F11-7624-4E65-A5AB-28F1179A35C9}"/>
              </a:ext>
            </a:extLst>
          </p:cNvPr>
          <p:cNvSpPr txBox="1">
            <a:spLocks/>
          </p:cNvSpPr>
          <p:nvPr/>
        </p:nvSpPr>
        <p:spPr>
          <a:xfrm>
            <a:off x="4506686" y="276728"/>
            <a:ext cx="4254639" cy="25898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5" indent="-214313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5" indent="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2022: Tavoite- ja luonnosvaihe</a:t>
            </a:r>
          </a:p>
          <a:p>
            <a:pPr marL="214313" marR="0" lvl="5" indent="-214313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Lahden suunta –työn käynnistymisestä ilmoitettu Kaavoituskatsauksessa 10.3.2022 </a:t>
            </a:r>
          </a:p>
          <a:p>
            <a:pPr marL="214313" marR="0" lvl="5" indent="-214313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Osallistumis- ja arviointisuunnitelma (OAS)  – hyväksytty, asetettu nähtäville (23.3 KYLA / 4.4 KH)</a:t>
            </a:r>
          </a:p>
          <a:p>
            <a:pPr marL="214313" marR="0" lvl="5" indent="-214313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Lahden suunnan tavoitteiden valmistelu käynnissä  kaupungin strategian pohjalta – hyväksymiskäsittely alkukesästä.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FEBF01C3-824E-420D-9600-5A176DED5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3"/>
          <a:stretch/>
        </p:blipFill>
        <p:spPr>
          <a:xfrm>
            <a:off x="297545" y="274454"/>
            <a:ext cx="3999801" cy="38225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B6BF7A-6263-4EEC-BF0F-50F66E059310}"/>
              </a:ext>
            </a:extLst>
          </p:cNvPr>
          <p:cNvSpPr txBox="1">
            <a:spLocks/>
          </p:cNvSpPr>
          <p:nvPr/>
        </p:nvSpPr>
        <p:spPr>
          <a:xfrm>
            <a:off x="6472051" y="4177341"/>
            <a:ext cx="2418725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2021-2025</a:t>
            </a: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j-ea"/>
              <a:cs typeface="+mj-cs"/>
            </a:endParaRPr>
          </a:p>
        </p:txBody>
      </p:sp>
      <p:pic>
        <p:nvPicPr>
          <p:cNvPr id="11" name="Kuva 1">
            <a:extLst>
              <a:ext uri="{FF2B5EF4-FFF2-40B4-BE49-F238E27FC236}">
                <a16:creationId xmlns:a16="http://schemas.microsoft.com/office/drawing/2014/main" id="{72F349AA-33B9-4F5B-813A-58BBD4BD3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6743700" y="3109547"/>
            <a:ext cx="2031286" cy="1253466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3190533A-7216-4942-B7CC-5FEFB8EF2331}"/>
              </a:ext>
            </a:extLst>
          </p:cNvPr>
          <p:cNvSpPr/>
          <p:nvPr/>
        </p:nvSpPr>
        <p:spPr>
          <a:xfrm>
            <a:off x="436743" y="3408563"/>
            <a:ext cx="1260156" cy="6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50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9"/>
    </mc:Choice>
    <mc:Fallback xmlns="">
      <p:transition spd="slow" advTm="7806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uu, ulko, kasvi&#10;&#10;Kuvaus luotu automaattisesti">
            <a:extLst>
              <a:ext uri="{FF2B5EF4-FFF2-40B4-BE49-F238E27FC236}">
                <a16:creationId xmlns:a16="http://schemas.microsoft.com/office/drawing/2014/main" id="{8881603F-B600-415F-9A86-F0262E9D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88"/>
          <a:stretch/>
        </p:blipFill>
        <p:spPr>
          <a:xfrm>
            <a:off x="0" y="-1"/>
            <a:ext cx="9157978" cy="514350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FF68F3A-B148-4B45-A5C9-6FA8A0DB314B}" type="datetime2">
              <a:rPr kumimoji="0" lang="fi-FI" sz="800" b="0" i="0" u="none" strike="noStrike" kern="0" cap="none" spc="0" normalizeH="0" baseline="0" noProof="0">
                <a:ln>
                  <a:noFill/>
                </a:ln>
                <a:solidFill>
                  <a:srgbClr val="7070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keskiviikko 25. toukokuu 2022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7070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3F9C575-CF5A-5B47-9AEE-34308199CFC3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4FB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4FB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63C6F11-7624-4E65-A5AB-28F1179A35C9}"/>
              </a:ext>
            </a:extLst>
          </p:cNvPr>
          <p:cNvSpPr txBox="1">
            <a:spLocks/>
          </p:cNvSpPr>
          <p:nvPr/>
        </p:nvSpPr>
        <p:spPr>
          <a:xfrm>
            <a:off x="280665" y="260721"/>
            <a:ext cx="6170935" cy="39166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5" indent="-214313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5" indent="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Yleiskaava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Teemakokonaisuuksia: Rakennetut kulttuuriympäristöt sekä luonnon monimuotoisuuskohteet ja ekosysteemipalvelut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Tärkeitä teemoja: Kiertotalous (maamassat) yleiskaavatasolla, 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Lahden raideliikenteen seisakkeet ja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elinkeinoelämän alueet.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Syventäviä teemoja: kaupunkirakenteen vyöhykkeet ja alakeskukset, </a:t>
            </a:r>
            <a:r>
              <a:rPr kumimoji="0" lang="fi-FI" sz="19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sosio</a:t>
            </a:r>
            <a:r>
              <a:rPr kumimoji="0" lang="fi-FI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  <a:sym typeface="Arial"/>
              </a:rPr>
              <a:t>-ekonomiset tarkastelut, ikääntyneiden asuminen, kaupunkipientalot.</a:t>
            </a:r>
            <a:endParaRPr kumimoji="0" lang="fi-FI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5C9E007-4FD6-408A-BC07-6A9FA9673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51" y="4177341"/>
            <a:ext cx="2418725" cy="857250"/>
          </a:xfrm>
          <a:noFill/>
        </p:spPr>
        <p:txBody>
          <a:bodyPr>
            <a:normAutofit/>
          </a:bodyPr>
          <a:lstStyle/>
          <a:p>
            <a:pPr algn="r"/>
            <a:r>
              <a:rPr lang="fi-FI" sz="3300">
                <a:solidFill>
                  <a:schemeClr val="bg1"/>
                </a:solidFill>
              </a:rPr>
              <a:t>2021-2025</a:t>
            </a:r>
            <a:endParaRPr lang="en-US" sz="3300">
              <a:solidFill>
                <a:schemeClr val="bg1"/>
              </a:solidFill>
            </a:endParaRPr>
          </a:p>
        </p:txBody>
      </p:sp>
      <p:pic>
        <p:nvPicPr>
          <p:cNvPr id="11" name="Kuva 1">
            <a:extLst>
              <a:ext uri="{FF2B5EF4-FFF2-40B4-BE49-F238E27FC236}">
                <a16:creationId xmlns:a16="http://schemas.microsoft.com/office/drawing/2014/main" id="{3F10BCFF-A6A0-4B85-9DB8-3DC3F0381C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6743700" y="3109547"/>
            <a:ext cx="2031286" cy="12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9"/>
    </mc:Choice>
    <mc:Fallback xmlns="">
      <p:transition spd="slow" advTm="7806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ulko, tie, rakennus, polkupyörä&#10;&#10;Kuvaus luotu automaattisesti">
            <a:extLst>
              <a:ext uri="{FF2B5EF4-FFF2-40B4-BE49-F238E27FC236}">
                <a16:creationId xmlns:a16="http://schemas.microsoft.com/office/drawing/2014/main" id="{D9B867CC-7887-4865-AAE2-18CA99010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99" r="14303" b="11781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3F9C575-CF5A-5B47-9AEE-34308199CFC3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4FB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4FB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63C6F11-7624-4E65-A5AB-28F1179A35C9}"/>
              </a:ext>
            </a:extLst>
          </p:cNvPr>
          <p:cNvSpPr txBox="1">
            <a:spLocks/>
          </p:cNvSpPr>
          <p:nvPr/>
        </p:nvSpPr>
        <p:spPr>
          <a:xfrm>
            <a:off x="275130" y="285861"/>
            <a:ext cx="5099580" cy="411121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marR="0" lvl="5" indent="-214313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i-FI" sz="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  <a:p>
            <a:pPr marL="0" marR="0" lvl="5" indent="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  <a:sym typeface="Arial"/>
              </a:rPr>
              <a:t>Kestävän kaupunkiliikkumisen  ohjelma 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Edistää toimenpiteitä erilaisten hankkeiden, ohjelmien ja investointien avulla 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242424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Päivitetään ohjelmaa jo toteutuneiden toimenpiteiden osalta.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Arial"/>
              </a:rPr>
              <a:t>Kaupunkilogistiikan kokonaisuus 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Arial"/>
              </a:rPr>
              <a:t>Pyöräilyn pää- ja aluereittien seutuyhteyksien tarkastaminen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Arial"/>
              </a:rPr>
              <a:t>Pohdinnassa: P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itäisikö joukkoliikenteen runkolinjat esittää kaavakartalla?</a:t>
            </a:r>
          </a:p>
          <a:p>
            <a:pPr marL="285750" marR="0" lvl="5" indent="-28575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  <a:sym typeface="Arial"/>
              </a:rPr>
              <a:t>Kävelyn laatureitit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B2940F-29B7-4C85-904B-6B528135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51" y="4177341"/>
            <a:ext cx="2418725" cy="857250"/>
          </a:xfrm>
          <a:noFill/>
        </p:spPr>
        <p:txBody>
          <a:bodyPr>
            <a:normAutofit/>
          </a:bodyPr>
          <a:lstStyle/>
          <a:p>
            <a:pPr algn="r"/>
            <a:r>
              <a:rPr lang="fi-FI" sz="3300">
                <a:solidFill>
                  <a:schemeClr val="bg1"/>
                </a:solidFill>
              </a:rPr>
              <a:t>2021-2025</a:t>
            </a:r>
            <a:endParaRPr lang="en-US" sz="3300">
              <a:solidFill>
                <a:schemeClr val="bg1"/>
              </a:solidFill>
            </a:endParaRPr>
          </a:p>
        </p:txBody>
      </p:sp>
      <p:pic>
        <p:nvPicPr>
          <p:cNvPr id="10" name="Kuva 1">
            <a:extLst>
              <a:ext uri="{FF2B5EF4-FFF2-40B4-BE49-F238E27FC236}">
                <a16:creationId xmlns:a16="http://schemas.microsoft.com/office/drawing/2014/main" id="{85F22E02-909C-4D78-97EC-0A16A571F1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6743700" y="3109547"/>
            <a:ext cx="2031286" cy="12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3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9"/>
    </mc:Choice>
    <mc:Fallback xmlns="">
      <p:transition spd="slow" advTm="7806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henkilö&#10;&#10;Kuvaus luotu automaattisesti">
            <a:extLst>
              <a:ext uri="{FF2B5EF4-FFF2-40B4-BE49-F238E27FC236}">
                <a16:creationId xmlns:a16="http://schemas.microsoft.com/office/drawing/2014/main" id="{2E38F291-C0ED-403D-A228-B80A32126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34"/>
          <a:stretch/>
        </p:blipFill>
        <p:spPr>
          <a:xfrm>
            <a:off x="0" y="0"/>
            <a:ext cx="9144000" cy="529533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FF68F3A-B148-4B45-A5C9-6FA8A0DB314B}" type="datetime2">
              <a:rPr kumimoji="0" lang="fi-FI" sz="800" b="0" i="0" u="none" strike="noStrike" kern="0" cap="none" spc="0" normalizeH="0" baseline="0" noProof="0">
                <a:ln>
                  <a:noFill/>
                </a:ln>
                <a:solidFill>
                  <a:srgbClr val="70707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keskiviikko 25. toukokuu 2022</a:t>
            </a:fld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70707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3F9C575-CF5A-5B47-9AEE-34308199CFC3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4FB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004FB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63C6F11-7624-4E65-A5AB-28F1179A35C9}"/>
              </a:ext>
            </a:extLst>
          </p:cNvPr>
          <p:cNvSpPr txBox="1">
            <a:spLocks/>
          </p:cNvSpPr>
          <p:nvPr/>
        </p:nvSpPr>
        <p:spPr>
          <a:xfrm>
            <a:off x="280665" y="260721"/>
            <a:ext cx="6033049" cy="301950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5" indent="0" algn="l" defTabSz="457200" rtl="0" eaLnBrk="1" fontAlgn="ctr" latinLnBrk="0" hangingPunct="1">
              <a:lnSpc>
                <a:spcPct val="100000"/>
              </a:lnSpc>
              <a:spcBef>
                <a:spcPts val="135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Tulossa keskusteluiltoja eri teemoista:</a:t>
            </a:r>
          </a:p>
          <a:p>
            <a:pPr marL="285750" marR="0" lvl="5" indent="-285750" algn="l" defTabSz="457200" rtl="0" eaLnBrk="1" fontAlgn="ctr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Sujuvaa ja laadukasta arkiliikkumista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–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11.5   </a:t>
            </a:r>
          </a:p>
          <a:p>
            <a:pPr marL="285750" marR="0" lvl="5" indent="-285750" algn="l" defTabSz="457200" rtl="0" eaLnBrk="1" fontAlgn="ctr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Kiertotalous yleiskaavatasolla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–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24.5</a:t>
            </a:r>
          </a:p>
          <a:p>
            <a:pPr marL="285750" marR="0" lvl="5" indent="-285750" algn="l" defTabSz="457200" rtl="0" eaLnBrk="1" fontAlgn="ctr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Lahtelaiset maisemat ja arvorakennukset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–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13.9</a:t>
            </a:r>
          </a:p>
          <a:p>
            <a:pPr marL="285750" marR="0" lvl="5" indent="-285750" algn="l" defTabSz="457200" rtl="0" eaLnBrk="1" fontAlgn="ctr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Kävelyn laatureitit – 27.9   </a:t>
            </a:r>
          </a:p>
          <a:p>
            <a:pPr marL="285750" marR="0" lvl="5" indent="-285750" algn="l" defTabSz="457200" rtl="0" eaLnBrk="1" fontAlgn="ctr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 typeface="Franklin Gothic Book" panose="020B05030201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Monimuotoinen luontomme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Emoji" panose="020B0502040204020203" pitchFamily="34" charset="0"/>
                <a:ea typeface="Segoe UI Emoji" panose="020B0502040204020203" pitchFamily="34" charset="0"/>
                <a:cs typeface="+mn-cs"/>
              </a:rPr>
              <a:t>–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11.10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74327E-E924-4DB6-ACD8-D268CBD8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51" y="4177341"/>
            <a:ext cx="2418725" cy="857250"/>
          </a:xfrm>
          <a:noFill/>
        </p:spPr>
        <p:txBody>
          <a:bodyPr>
            <a:normAutofit/>
          </a:bodyPr>
          <a:lstStyle/>
          <a:p>
            <a:pPr algn="r"/>
            <a:r>
              <a:rPr lang="fi-FI" sz="3300">
                <a:solidFill>
                  <a:schemeClr val="bg1"/>
                </a:solidFill>
              </a:rPr>
              <a:t>2021-2025</a:t>
            </a:r>
            <a:endParaRPr lang="en-US" sz="3300">
              <a:solidFill>
                <a:schemeClr val="bg1"/>
              </a:solidFill>
            </a:endParaRPr>
          </a:p>
        </p:txBody>
      </p:sp>
      <p:pic>
        <p:nvPicPr>
          <p:cNvPr id="12" name="Kuva 1">
            <a:extLst>
              <a:ext uri="{FF2B5EF4-FFF2-40B4-BE49-F238E27FC236}">
                <a16:creationId xmlns:a16="http://schemas.microsoft.com/office/drawing/2014/main" id="{85758BE9-58D7-47DF-B7B0-5B6DC34FC0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16327" r="12039" b="15947"/>
          <a:stretch/>
        </p:blipFill>
        <p:spPr>
          <a:xfrm>
            <a:off x="6743700" y="3109547"/>
            <a:ext cx="2031286" cy="12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7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69"/>
    </mc:Choice>
    <mc:Fallback xmlns="">
      <p:transition spd="slow" advTm="78069"/>
    </mc:Fallback>
  </mc:AlternateContent>
</p:sld>
</file>

<file path=ppt/theme/theme1.xml><?xml version="1.0" encoding="utf-8"?>
<a:theme xmlns:a="http://schemas.openxmlformats.org/drawingml/2006/main" name="Office-teema">
  <a:themeElements>
    <a:clrScheme name="Lahden kaupunki">
      <a:dk1>
        <a:sysClr val="windowText" lastClr="000000"/>
      </a:dk1>
      <a:lt1>
        <a:sysClr val="window" lastClr="FFFFFF"/>
      </a:lt1>
      <a:dk2>
        <a:srgbClr val="0050B0"/>
      </a:dk2>
      <a:lt2>
        <a:srgbClr val="707078"/>
      </a:lt2>
      <a:accent1>
        <a:srgbClr val="04ACDC"/>
      </a:accent1>
      <a:accent2>
        <a:srgbClr val="FB4B62"/>
      </a:accent2>
      <a:accent3>
        <a:srgbClr val="01E376"/>
      </a:accent3>
      <a:accent4>
        <a:srgbClr val="8764C2"/>
      </a:accent4>
      <a:accent5>
        <a:srgbClr val="FD6301"/>
      </a:accent5>
      <a:accent6>
        <a:srgbClr val="FFEB7A"/>
      </a:accent6>
      <a:hlink>
        <a:srgbClr val="0050B0"/>
      </a:hlink>
      <a:folHlink>
        <a:srgbClr val="0050B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nk.potx" id="{E8879CA6-94AD-4BE8-B0D6-AD6EFFA6C2B0}" vid="{9A071DD9-8411-477C-BC04-B422F283B0E4}"/>
    </a:ext>
  </a:extLst>
</a:theme>
</file>

<file path=ppt/theme/theme2.xml><?xml version="1.0" encoding="utf-8"?>
<a:theme xmlns:a="http://schemas.openxmlformats.org/drawingml/2006/main" name="1_Office-teema">
  <a:themeElements>
    <a:clrScheme name="Lahden kaupunki">
      <a:dk1>
        <a:sysClr val="windowText" lastClr="000000"/>
      </a:dk1>
      <a:lt1>
        <a:sysClr val="window" lastClr="FFFFFF"/>
      </a:lt1>
      <a:dk2>
        <a:srgbClr val="0050B0"/>
      </a:dk2>
      <a:lt2>
        <a:srgbClr val="707078"/>
      </a:lt2>
      <a:accent1>
        <a:srgbClr val="04ACDC"/>
      </a:accent1>
      <a:accent2>
        <a:srgbClr val="FB4B62"/>
      </a:accent2>
      <a:accent3>
        <a:srgbClr val="01E376"/>
      </a:accent3>
      <a:accent4>
        <a:srgbClr val="8764C2"/>
      </a:accent4>
      <a:accent5>
        <a:srgbClr val="FD6301"/>
      </a:accent5>
      <a:accent6>
        <a:srgbClr val="FFEB7A"/>
      </a:accent6>
      <a:hlink>
        <a:srgbClr val="0050B0"/>
      </a:hlink>
      <a:folHlink>
        <a:srgbClr val="0050B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ahti_template.pptx" id="{6CD8F4DF-4915-48CE-AE86-E2B1BE2AF9AD}" vid="{CC84A1C3-FE3B-4AA7-AF31-CF028403DA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1CFE89F3DB7624B9E7AEE3A151334F5" ma:contentTypeVersion="15" ma:contentTypeDescription="Luo uusi asiakirja." ma:contentTypeScope="" ma:versionID="c6bfe7958440a8dcbd9d6e1d450f206c">
  <xsd:schema xmlns:xsd="http://www.w3.org/2001/XMLSchema" xmlns:xs="http://www.w3.org/2001/XMLSchema" xmlns:p="http://schemas.microsoft.com/office/2006/metadata/properties" xmlns:ns2="2630da16-9df5-4f91-9c1a-de723c518712" xmlns:ns3="443423e1-a2c4-4d3e-886c-b060da7f982d" targetNamespace="http://schemas.microsoft.com/office/2006/metadata/properties" ma:root="true" ma:fieldsID="20d3a2f9f76f4c373101c2f1a0a28055" ns2:_="" ns3:_="">
    <xsd:import namespace="2630da16-9df5-4f91-9c1a-de723c518712"/>
    <xsd:import namespace="443423e1-a2c4-4d3e-886c-b060da7f98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0da16-9df5-4f91-9c1a-de723c5187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uvien tunnisteet" ma:readOnly="false" ma:fieldId="{5cf76f15-5ced-4ddc-b409-7134ff3c332f}" ma:taxonomyMulti="true" ma:sspId="94c8d125-4055-4d48-b30e-ecfc98fa4c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423e1-a2c4-4d3e-886c-b060da7f982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f20a21-5221-4fb0-bc62-1435e8da886f}" ma:internalName="TaxCatchAll" ma:showField="CatchAllData" ma:web="443423e1-a2c4-4d3e-886c-b060da7f98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3423e1-a2c4-4d3e-886c-b060da7f982d" xsi:nil="true"/>
    <lcf76f155ced4ddcb4097134ff3c332f xmlns="2630da16-9df5-4f91-9c1a-de723c5187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0D469D-894E-4084-8652-08EF3F1C7C39}">
  <ds:schemaRefs>
    <ds:schemaRef ds:uri="2630da16-9df5-4f91-9c1a-de723c518712"/>
    <ds:schemaRef ds:uri="443423e1-a2c4-4d3e-886c-b060da7f98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78E01B-7AEE-4D9C-970F-E418CDA1DF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CC039F-D3BC-4C0C-8D96-23AF3F458B5A}">
  <ds:schemaRefs>
    <ds:schemaRef ds:uri="2630da16-9df5-4f91-9c1a-de723c518712"/>
    <ds:schemaRef ds:uri="443423e1-a2c4-4d3e-886c-b060da7f982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325</TotalTime>
  <Words>1120</Words>
  <Application>Microsoft Office PowerPoint</Application>
  <PresentationFormat>Näytössä katseltava esitys (16:9)</PresentationFormat>
  <Paragraphs>264</Paragraphs>
  <Slides>40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16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40</vt:i4>
      </vt:variant>
    </vt:vector>
  </HeadingPairs>
  <TitlesOfParts>
    <vt:vector size="58" baseType="lpstr">
      <vt:lpstr>Arial</vt:lpstr>
      <vt:lpstr>Calibri</vt:lpstr>
      <vt:lpstr>Cooper Black</vt:lpstr>
      <vt:lpstr>Corbel</vt:lpstr>
      <vt:lpstr>Franklin Gothic</vt:lpstr>
      <vt:lpstr>Franklin Gothic Book</vt:lpstr>
      <vt:lpstr>Franklin Gothic Demi</vt:lpstr>
      <vt:lpstr>Franklin Gothic Heavy</vt:lpstr>
      <vt:lpstr>Franklin Gothic Medium</vt:lpstr>
      <vt:lpstr>Libre Franklin</vt:lpstr>
      <vt:lpstr>Segoe UI Emoji</vt:lpstr>
      <vt:lpstr>Source Sans Pro</vt:lpstr>
      <vt:lpstr>Symbol</vt:lpstr>
      <vt:lpstr>Times New Roman</vt:lpstr>
      <vt:lpstr>Verdana</vt:lpstr>
      <vt:lpstr>Wingdings</vt:lpstr>
      <vt:lpstr>Office-teema</vt:lpstr>
      <vt:lpstr>1_Office-teema</vt:lpstr>
      <vt:lpstr>Sujuva ja laadukas arkiliikkuminen</vt:lpstr>
      <vt:lpstr>Illan ohjelma</vt:lpstr>
      <vt:lpstr>PowerPoint-esitys</vt:lpstr>
      <vt:lpstr>Lahden suunta  2017-2020</vt:lpstr>
      <vt:lpstr>PowerPoint-esitys</vt:lpstr>
      <vt:lpstr>PowerPoint-esitys</vt:lpstr>
      <vt:lpstr>2021-2025</vt:lpstr>
      <vt:lpstr>2021-2025</vt:lpstr>
      <vt:lpstr>2021-2025</vt:lpstr>
      <vt:lpstr>PowerPoint-esitys</vt:lpstr>
      <vt:lpstr>Kestävän liikkumisen kasvatustyötä Lahden kouluissa 2017 - 2022</vt:lpstr>
      <vt:lpstr>Esityksen sisältö</vt:lpstr>
      <vt:lpstr>1. Lähiympäristö ja osallisuus -hanketyö 2017-2019</vt:lpstr>
      <vt:lpstr>PowerPoint-esitys</vt:lpstr>
      <vt:lpstr>PowerPoint-esitys</vt:lpstr>
      <vt:lpstr>Koulumatkakysely 2018</vt:lpstr>
      <vt:lpstr>Lahden kaikkien koulujen oppilaiden liikkumisjakauma talvella </vt:lpstr>
      <vt:lpstr>2. Meidän koulu kävelee ja polkee -hanketyö 2021</vt:lpstr>
      <vt:lpstr>Käytännön toteutus kouluilla</vt:lpstr>
      <vt:lpstr>Olosuhdekartoitukset 4.-6.10.2021</vt:lpstr>
      <vt:lpstr>Koulupyöräilyselvitys</vt:lpstr>
      <vt:lpstr>3. Tiedosta kestävät kulkutavat -hanketyö 2022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PYÖRÄILYN TAVOITEVERKKO 2030</vt:lpstr>
      <vt:lpstr>Kaksisuuntaisen pyöräliikenteen ongelmia </vt:lpstr>
      <vt:lpstr>Tilan käyttö vs. laatu </vt:lpstr>
      <vt:lpstr>Looginen kulkusuunta </vt:lpstr>
      <vt:lpstr>Kapasiteetti </vt:lpstr>
      <vt:lpstr>Erottelu</vt:lpstr>
      <vt:lpstr>Pyöräliikenteen infran  kehittämispolku</vt:lpstr>
      <vt:lpstr>Ohjeistus työpajoihin</vt:lpstr>
      <vt:lpstr>Ohjeistus etätyöpajaan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Kivineva Pauliina</dc:creator>
  <cp:lastModifiedBy>Pauliina Kivineva</cp:lastModifiedBy>
  <cp:revision>4</cp:revision>
  <dcterms:created xsi:type="dcterms:W3CDTF">2022-01-27T09:04:35Z</dcterms:created>
  <dcterms:modified xsi:type="dcterms:W3CDTF">2022-05-25T05:14:49Z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0x01010041CFE89F3DB7624B9E7AEE3A151334F5</vt:lpwstr>
  </property>
  <property fmtid="{D5CDD505-2E9C-101B-9397-08002B2CF9AE}" pid="3" name="MediaServiceImageTags">
    <vt:lpwstr/>
  </property>
</Properties>
</file>