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9" r:id="rId5"/>
    <p:sldId id="270" r:id="rId6"/>
    <p:sldId id="280" r:id="rId7"/>
    <p:sldId id="277" r:id="rId8"/>
    <p:sldId id="279" r:id="rId9"/>
    <p:sldId id="278" r:id="rId10"/>
    <p:sldId id="261" r:id="rId11"/>
    <p:sldId id="271" r:id="rId12"/>
  </p:sldIdLst>
  <p:sldSz cx="9144000" cy="5143500" type="screen16x9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7A"/>
    <a:srgbClr val="FB4B62"/>
    <a:srgbClr val="002B75"/>
    <a:srgbClr val="1145A2"/>
    <a:srgbClr val="0044C8"/>
    <a:srgbClr val="04ACDD"/>
    <a:srgbClr val="01E376"/>
    <a:srgbClr val="005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4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864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98520" y="1756714"/>
            <a:ext cx="8079872" cy="163007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kern="1200" spc="-50" baseline="0">
                <a:solidFill>
                  <a:schemeClr val="bg1"/>
                </a:solidFill>
                <a:latin typeface="Franklin Gothic Medium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8079872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1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8520" y="498477"/>
            <a:ext cx="3291055" cy="515838"/>
          </a:xfrm>
          <a:prstGeom prst="rect">
            <a:avLst/>
          </a:prstGeom>
        </p:spPr>
      </p:pic>
      <p:pic>
        <p:nvPicPr>
          <p:cNvPr id="5" name="Kuva 4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DB757C8B-A03F-C84B-A39F-1E7EE9B061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36140" y="557601"/>
            <a:ext cx="1042252" cy="25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8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kuvalla, keltainen">
    <p:bg>
      <p:bgPr>
        <a:solidFill>
          <a:srgbClr val="FFEB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2B75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22" y="498477"/>
            <a:ext cx="3571454" cy="408248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b="0" i="0" u="none" kern="1200" cap="none" spc="-50" baseline="0">
                <a:solidFill>
                  <a:srgbClr val="002B75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84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uvituskuva, sininen">
    <p:bg>
      <p:bgPr>
        <a:solidFill>
          <a:srgbClr val="FB4B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22" y="498477"/>
            <a:ext cx="3571454" cy="408248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b="0" i="0" u="none" kern="1200" cap="none" spc="-50" baseline="0">
                <a:solidFill>
                  <a:schemeClr val="bg1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628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tuskuva, sininen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BA25B0F-6DD5-A44E-9CF3-993B779097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8520" y="498477"/>
            <a:ext cx="3291055" cy="515838"/>
          </a:xfrm>
          <a:prstGeom prst="rect">
            <a:avLst/>
          </a:prstGeom>
        </p:spPr>
      </p:pic>
      <p:sp>
        <p:nvSpPr>
          <p:cNvPr id="9" name="Alaotsikko 2">
            <a:extLst>
              <a:ext uri="{FF2B5EF4-FFF2-40B4-BE49-F238E27FC236}">
                <a16:creationId xmlns:a16="http://schemas.microsoft.com/office/drawing/2014/main" id="{1A7B2273-00F0-2445-A305-15167DB99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3489018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1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981097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tuskuva, punainen">
    <p:bg>
      <p:bgPr>
        <a:solidFill>
          <a:srgbClr val="FB4B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BA25B0F-6DD5-A44E-9CF3-993B779097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8520" y="498477"/>
            <a:ext cx="3291055" cy="515838"/>
          </a:xfrm>
          <a:prstGeom prst="rect">
            <a:avLst/>
          </a:prstGeom>
        </p:spPr>
      </p:pic>
      <p:sp>
        <p:nvSpPr>
          <p:cNvPr id="9" name="Alaotsikko 2">
            <a:extLst>
              <a:ext uri="{FF2B5EF4-FFF2-40B4-BE49-F238E27FC236}">
                <a16:creationId xmlns:a16="http://schemas.microsoft.com/office/drawing/2014/main" id="{1A7B2273-00F0-2445-A305-15167DB99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3489018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1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313181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tuskuva, keltainen">
    <p:bg>
      <p:bgPr>
        <a:solidFill>
          <a:srgbClr val="FFEB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2B75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BA25B0F-6DD5-A44E-9CF3-993B779097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16579" y="498477"/>
            <a:ext cx="3254937" cy="515838"/>
          </a:xfrm>
          <a:prstGeom prst="rect">
            <a:avLst/>
          </a:prstGeom>
        </p:spPr>
      </p:pic>
      <p:sp>
        <p:nvSpPr>
          <p:cNvPr id="9" name="Alaotsikko 2">
            <a:extLst>
              <a:ext uri="{FF2B5EF4-FFF2-40B4-BE49-F238E27FC236}">
                <a16:creationId xmlns:a16="http://schemas.microsoft.com/office/drawing/2014/main" id="{1A7B2273-00F0-2445-A305-15167DB99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3489018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rgbClr val="002B75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68219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tuskuva, koko 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2B75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1A7B2273-00F0-2445-A305-15167DB998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8519" y="4061012"/>
            <a:ext cx="4718939" cy="56477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1"/>
                </a:solidFill>
                <a:effectLst>
                  <a:outerShdw blurRad="127000" dist="38100" dir="5400000" algn="ctr" rotWithShape="0">
                    <a:schemeClr val="tx1">
                      <a:alpha val="50000"/>
                    </a:schemeClr>
                  </a:outerShdw>
                </a:effectLst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2159745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dia, 4 kuvaa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498522" y="498477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21" name="Kuvan paikkamerkki 2"/>
          <p:cNvSpPr>
            <a:spLocks noGrp="1"/>
          </p:cNvSpPr>
          <p:nvPr>
            <p:ph type="pic" sz="quarter" idx="15"/>
          </p:nvPr>
        </p:nvSpPr>
        <p:spPr>
          <a:xfrm>
            <a:off x="4755237" y="498477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22" name="Kuvan paikkamerkki 2"/>
          <p:cNvSpPr>
            <a:spLocks noGrp="1"/>
          </p:cNvSpPr>
          <p:nvPr>
            <p:ph type="pic" sz="quarter" idx="16"/>
          </p:nvPr>
        </p:nvSpPr>
        <p:spPr>
          <a:xfrm>
            <a:off x="4755237" y="2772880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23" name="Kuvan paikkamerkki 2"/>
          <p:cNvSpPr>
            <a:spLocks noGrp="1"/>
          </p:cNvSpPr>
          <p:nvPr>
            <p:ph type="pic" sz="quarter" idx="17"/>
          </p:nvPr>
        </p:nvSpPr>
        <p:spPr>
          <a:xfrm>
            <a:off x="498522" y="2772880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9848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dia, 3 kuvaa + teksti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498522" y="498477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21" name="Kuvan paikkamerkki 2"/>
          <p:cNvSpPr>
            <a:spLocks noGrp="1"/>
          </p:cNvSpPr>
          <p:nvPr>
            <p:ph type="pic" sz="quarter" idx="15"/>
          </p:nvPr>
        </p:nvSpPr>
        <p:spPr>
          <a:xfrm>
            <a:off x="4755237" y="498477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23" name="Kuvan paikkamerkki 2"/>
          <p:cNvSpPr>
            <a:spLocks noGrp="1"/>
          </p:cNvSpPr>
          <p:nvPr>
            <p:ph type="pic" sz="quarter" idx="17"/>
          </p:nvPr>
        </p:nvSpPr>
        <p:spPr>
          <a:xfrm>
            <a:off x="498522" y="2772880"/>
            <a:ext cx="3887541" cy="190054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/>
              </a:defRPr>
            </a:lvl1pPr>
          </a:lstStyle>
          <a:p>
            <a:endParaRPr lang="fi-FI" dirty="0"/>
          </a:p>
        </p:txBody>
      </p:sp>
      <p:sp>
        <p:nvSpPr>
          <p:cNvPr id="7" name="Tekstin paikkamerkki 15"/>
          <p:cNvSpPr>
            <a:spLocks noGrp="1"/>
          </p:cNvSpPr>
          <p:nvPr>
            <p:ph type="body" sz="quarter" idx="18"/>
          </p:nvPr>
        </p:nvSpPr>
        <p:spPr>
          <a:xfrm>
            <a:off x="4755236" y="2772880"/>
            <a:ext cx="3887542" cy="190054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700"/>
              </a:lnSpc>
              <a:spcBef>
                <a:spcPts val="0"/>
              </a:spcBef>
              <a:buFontTx/>
              <a:buNone/>
              <a:defRPr sz="1500" baseline="0">
                <a:solidFill>
                  <a:schemeClr val="bg1"/>
                </a:solidFill>
                <a:latin typeface="Franklin Gothic Book"/>
              </a:defRPr>
            </a:lvl1pPr>
            <a:lvl2pPr marL="457200" indent="0">
              <a:lnSpc>
                <a:spcPts val="1500"/>
              </a:lnSpc>
              <a:spcBef>
                <a:spcPts val="0"/>
              </a:spcBef>
              <a:buFontTx/>
              <a:buNone/>
              <a:defRPr sz="1500" baseline="0">
                <a:solidFill>
                  <a:schemeClr val="bg1"/>
                </a:solidFill>
                <a:latin typeface="Franklin Gothic Book"/>
              </a:defRPr>
            </a:lvl2pPr>
            <a:lvl3pPr marL="914400" indent="0">
              <a:lnSpc>
                <a:spcPts val="1500"/>
              </a:lnSpc>
              <a:spcBef>
                <a:spcPts val="0"/>
              </a:spcBef>
              <a:buFontTx/>
              <a:buNone/>
              <a:defRPr sz="1500" baseline="0">
                <a:solidFill>
                  <a:schemeClr val="bg1"/>
                </a:solidFill>
                <a:latin typeface="Franklin Gothic Book"/>
              </a:defRPr>
            </a:lvl3pPr>
            <a:lvl4pPr marL="1371600" indent="0">
              <a:lnSpc>
                <a:spcPts val="1500"/>
              </a:lnSpc>
              <a:spcBef>
                <a:spcPts val="0"/>
              </a:spcBef>
              <a:buFontTx/>
              <a:buNone/>
              <a:defRPr sz="1500" baseline="0">
                <a:solidFill>
                  <a:schemeClr val="bg1"/>
                </a:solidFill>
                <a:latin typeface="Franklin Gothic Book"/>
              </a:defRPr>
            </a:lvl4pPr>
            <a:lvl5pPr marL="1828800" indent="0">
              <a:lnSpc>
                <a:spcPts val="1500"/>
              </a:lnSpc>
              <a:spcBef>
                <a:spcPts val="0"/>
              </a:spcBef>
              <a:buFontTx/>
              <a:buNone/>
              <a:defRPr sz="1500" baseline="0">
                <a:solidFill>
                  <a:schemeClr val="bg1"/>
                </a:solidFill>
                <a:latin typeface="Franklin Gothic Book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2171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keltainen">
    <p:bg>
      <p:bgPr>
        <a:solidFill>
          <a:srgbClr val="FFEB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29C9D2A6-9638-7A42-AC78-C491DD15A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20" y="1756714"/>
            <a:ext cx="8079872" cy="163007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kern="1200" spc="-50" baseline="0">
                <a:solidFill>
                  <a:srgbClr val="002B75"/>
                </a:solidFill>
                <a:latin typeface="Franklin Gothic Medium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408F369-45AE-3748-8612-BCA954BC3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8079872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rgbClr val="002B75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541EBB7-2E91-7441-90CF-1C14017DA8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16579" y="498477"/>
            <a:ext cx="3254937" cy="515838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151E3283-322B-314C-A53E-AB82AE3A1A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536140" y="557601"/>
            <a:ext cx="1042252" cy="25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2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punainen">
    <p:bg>
      <p:bgPr>
        <a:solidFill>
          <a:srgbClr val="FB4B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01BC16B-286E-0A48-804B-CCFC007CD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20" y="1756714"/>
            <a:ext cx="8079872" cy="163007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kern="1200" spc="-50" baseline="0">
                <a:solidFill>
                  <a:schemeClr val="bg1"/>
                </a:solidFill>
                <a:latin typeface="Franklin Gothic Medium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9C4CB0B1-C5B0-EA45-B18E-62BC84F7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20" y="3681259"/>
            <a:ext cx="8079872" cy="90464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1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6642FC1-6A32-9845-9447-6CB5BF1DF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8520" y="498477"/>
            <a:ext cx="3291055" cy="515838"/>
          </a:xfrm>
          <a:prstGeom prst="rect">
            <a:avLst/>
          </a:prstGeom>
        </p:spPr>
      </p:pic>
      <p:pic>
        <p:nvPicPr>
          <p:cNvPr id="11" name="Kuva 10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8A70DB45-24B6-3043-B89F-6E6597EA54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36140" y="557601"/>
            <a:ext cx="1042252" cy="25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98522" y="498478"/>
            <a:ext cx="8118767" cy="524636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b="0" i="0" u="none" kern="1200" cap="none" spc="-50" baseline="0">
                <a:solidFill>
                  <a:srgbClr val="002B75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98522" y="1305354"/>
            <a:ext cx="8118768" cy="33987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700"/>
              </a:lnSpc>
              <a:spcBef>
                <a:spcPts val="0"/>
              </a:spcBef>
              <a:buNone/>
              <a:defRPr sz="1500" baseline="0">
                <a:solidFill>
                  <a:srgbClr val="002B75"/>
                </a:solidFill>
                <a:latin typeface="Franklin Gothic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260138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tärkeintä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98522" y="498478"/>
            <a:ext cx="8118767" cy="67056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b="0" i="0" u="none" kern="1200" cap="none" spc="-50" baseline="0">
                <a:solidFill>
                  <a:schemeClr val="bg1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98522" y="1309646"/>
            <a:ext cx="2579716" cy="3370984"/>
          </a:xfrm>
          <a:prstGeom prst="rect">
            <a:avLst/>
          </a:prstGeom>
          <a:solidFill>
            <a:schemeClr val="bg1"/>
          </a:solidFill>
          <a:ln w="12700" cap="rnd">
            <a:noFill/>
            <a:round/>
          </a:ln>
        </p:spPr>
        <p:txBody>
          <a:bodyPr lIns="180000" tIns="180000" rIns="180000" bIns="18000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500" baseline="0">
                <a:solidFill>
                  <a:srgbClr val="002B75"/>
                </a:solidFill>
                <a:latin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0" hasCustomPrompt="1"/>
          </p:nvPr>
        </p:nvSpPr>
        <p:spPr>
          <a:xfrm>
            <a:off x="3272158" y="1309647"/>
            <a:ext cx="2575605" cy="3370982"/>
          </a:xfrm>
          <a:prstGeom prst="rect">
            <a:avLst/>
          </a:prstGeom>
          <a:solidFill>
            <a:schemeClr val="bg1"/>
          </a:solidFill>
          <a:ln w="12700" cap="rnd">
            <a:noFill/>
          </a:ln>
        </p:spPr>
        <p:txBody>
          <a:bodyPr vert="horz" lIns="180000" tIns="180000" rIns="180000" bIns="180000"/>
          <a:lstStyle>
            <a:lvl1pPr marL="0" indent="0">
              <a:lnSpc>
                <a:spcPts val="1500"/>
              </a:lnSpc>
              <a:spcBef>
                <a:spcPts val="0"/>
              </a:spcBef>
              <a:buFontTx/>
              <a:buNone/>
              <a:defRPr sz="1500" kern="1200" spc="0" baseline="0">
                <a:solidFill>
                  <a:srgbClr val="002B75"/>
                </a:solidFill>
                <a:latin typeface="Franklin Gothic Medium"/>
              </a:defRPr>
            </a:lvl1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14" name="Tekstin paikkamerkki 9"/>
          <p:cNvSpPr>
            <a:spLocks noGrp="1"/>
          </p:cNvSpPr>
          <p:nvPr>
            <p:ph type="body" sz="quarter" idx="11" hasCustomPrompt="1"/>
          </p:nvPr>
        </p:nvSpPr>
        <p:spPr>
          <a:xfrm>
            <a:off x="6041684" y="1309647"/>
            <a:ext cx="2575605" cy="3370981"/>
          </a:xfrm>
          <a:prstGeom prst="rect">
            <a:avLst/>
          </a:prstGeom>
          <a:solidFill>
            <a:schemeClr val="bg1"/>
          </a:solidFill>
          <a:ln w="12700" cap="rnd">
            <a:noFill/>
          </a:ln>
        </p:spPr>
        <p:txBody>
          <a:bodyPr vert="horz" lIns="180000" tIns="180000" rIns="180000" bIns="180000"/>
          <a:lstStyle>
            <a:lvl1pPr marL="0" indent="0">
              <a:lnSpc>
                <a:spcPts val="1500"/>
              </a:lnSpc>
              <a:spcBef>
                <a:spcPts val="0"/>
              </a:spcBef>
              <a:buFontTx/>
              <a:buNone/>
              <a:defRPr sz="1500" kern="1200" spc="0" baseline="0">
                <a:solidFill>
                  <a:srgbClr val="002B75"/>
                </a:solidFill>
                <a:latin typeface="Franklin Gothic Medium"/>
              </a:defRPr>
            </a:lvl1pPr>
          </a:lstStyle>
          <a:p>
            <a:r>
              <a:rPr lang="fi-FI" dirty="0"/>
              <a:t>Muokkaa alaotsikon perustyyliä naps.</a:t>
            </a:r>
          </a:p>
        </p:txBody>
      </p:sp>
    </p:spTree>
    <p:extLst>
      <p:ext uri="{BB962C8B-B14F-4D97-AF65-F5344CB8AC3E}">
        <p14:creationId xmlns:p14="http://schemas.microsoft.com/office/powerpoint/2010/main" val="307054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otsikko, sininen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755" y="1988483"/>
            <a:ext cx="8134489" cy="11665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fontAlgn="auto">
              <a:lnSpc>
                <a:spcPts val="4000"/>
              </a:lnSpc>
              <a:defRPr b="0" i="0" u="none" kern="1200" cap="none" spc="-50" baseline="0">
                <a:solidFill>
                  <a:schemeClr val="bg1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2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otsikko, punainen">
    <p:bg>
      <p:bgPr>
        <a:solidFill>
          <a:srgbClr val="FB4B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755" y="1988483"/>
            <a:ext cx="8134489" cy="11665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fontAlgn="auto">
              <a:lnSpc>
                <a:spcPts val="4000"/>
              </a:lnSpc>
              <a:defRPr b="0" i="0" u="none" kern="1200" cap="none" spc="-50" baseline="0">
                <a:solidFill>
                  <a:schemeClr val="bg1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825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, punainen">
    <p:bg>
      <p:bgPr>
        <a:solidFill>
          <a:srgbClr val="FFEB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755" y="1988483"/>
            <a:ext cx="8134489" cy="11665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fontAlgn="auto">
              <a:lnSpc>
                <a:spcPts val="4000"/>
              </a:lnSpc>
              <a:defRPr b="0" i="0" u="none" kern="1200" cap="none" spc="-50" baseline="0">
                <a:solidFill>
                  <a:srgbClr val="002B75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79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kuvalla, sininen"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73312F-F09B-F546-9135-7508A4EC7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42A987CA-AA5D-E047-986A-C03CF79C8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22" y="498477"/>
            <a:ext cx="3571454" cy="408248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4000"/>
              </a:lnSpc>
              <a:defRPr b="0" i="0" u="none" kern="1200" cap="none" spc="-50" baseline="0">
                <a:solidFill>
                  <a:schemeClr val="bg1"/>
                </a:solidFill>
                <a:uFill>
                  <a:solidFill>
                    <a:srgbClr val="01E376"/>
                  </a:solidFill>
                </a:uFill>
                <a:latin typeface="Franklin Gothic Medium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172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0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67" r:id="rId6"/>
    <p:sldLayoutId id="2147483668" r:id="rId7"/>
    <p:sldLayoutId id="2147483665" r:id="rId8"/>
    <p:sldLayoutId id="2147483662" r:id="rId9"/>
    <p:sldLayoutId id="2147483663" r:id="rId10"/>
    <p:sldLayoutId id="2147483664" r:id="rId11"/>
    <p:sldLayoutId id="2147483660" r:id="rId12"/>
    <p:sldLayoutId id="2147483661" r:id="rId13"/>
    <p:sldLayoutId id="2147483657" r:id="rId14"/>
    <p:sldLayoutId id="2147483666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hti.fi/monitoimitalo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BCF09D-2B1F-BF4F-83BF-94EEB5EC86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Kivimaan monitoimitalon verkkoasukasilta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707617-EF2D-0C47-BAEF-01919C32D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9.3.2021 klo 17.30–18.30 </a:t>
            </a:r>
          </a:p>
        </p:txBody>
      </p:sp>
    </p:spTree>
    <p:extLst>
      <p:ext uri="{BB962C8B-B14F-4D97-AF65-F5344CB8AC3E}">
        <p14:creationId xmlns:p14="http://schemas.microsoft.com/office/powerpoint/2010/main" val="384254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BD105F-4126-F442-AC2E-12D3214DE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Ohjelma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82817FF-FE3F-E34F-971D-166AF570B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base"/>
            <a:r>
              <a:rPr lang="fi-FI" dirty="0"/>
              <a:t>Klo 17.15 Tekninen testaus ja vastaanotto  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​</a:t>
            </a:r>
          </a:p>
          <a:p>
            <a:pPr fontAlgn="base"/>
            <a:r>
              <a:rPr lang="fi-FI" dirty="0"/>
              <a:t>Klo 17.30 Tervetuloa asukasiltaan!   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Klo 17.35 Järjestäjät esittäytyvät  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Klo 17.45 Tutustutaan 8. luokan </a:t>
            </a:r>
            <a:r>
              <a:rPr lang="fi-FI" dirty="0" err="1"/>
              <a:t>mediakuvisryhmän</a:t>
            </a:r>
            <a:r>
              <a:rPr lang="fi-FI" dirty="0"/>
              <a:t> matkassa uuteen monitoimitaloon </a:t>
            </a:r>
          </a:p>
          <a:p>
            <a:pPr fontAlgn="base"/>
            <a:r>
              <a:rPr lang="fi-FI" dirty="0"/>
              <a:t> 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Klo 17.55 Lyhyt paneelikeskustelu yhteistilassa  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Klo 18.05 Tilakeskuksen, arkkitehdin ja rakentajan esitys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Klo 18.15 Esiopetus, koulu ja nuorisopalvelut monitoimitalon käyttäjinä  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Klo 18.25 Tilaisuuden päätös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marL="285750" indent="-285750"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961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DEB2C5-23B5-48BF-AD28-0D0E17483A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Osallistujat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5430A63-D920-477C-9DE8-76E68A553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tIns="0" rIns="0" bIns="0" anchor="t"/>
          <a:lstStyle/>
          <a:p>
            <a:r>
              <a:rPr lang="fi-FI" dirty="0"/>
              <a:t>Tilaisuuteen osallistui 83 henkilöä.</a:t>
            </a:r>
          </a:p>
          <a:p>
            <a:endParaRPr lang="fi-FI" dirty="0"/>
          </a:p>
          <a:p>
            <a:r>
              <a:rPr lang="fi-FI" dirty="0"/>
              <a:t>Esittelijöinä tilaisuudessa olivat :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Kivimaan koulu, rehtori, käyttäjäryhmän puheenjohtaja Tuula Herkepeus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Sivistyksen palvelualue, aluepäällikkö Matti Saarela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Ruoriniemen päiväkoti, päiväkodinjohtaja Maarit Raitala ja varajohtaja Susanna Väkeväinen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Nuorisopalvelut, palvelupäällikkö Petteri Peltonen ja koulunuorisotyöntekijä Heli Lipponen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Päijät-Hämeen Ateriapalvelut, aluepäällikkö Sirpa Leppä ja palvelupäällikkö Anna-Kaisa Laaksonen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Päijät-Hämeen Laitoshuoltopalvelut, palveluesimiehet Kaisa Nieminen ja Tanja Vainio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Oppilashuoltopalvelut, kouluterveydenhoitaja Tuija Louhiniitty ja koulukuraattori Kirsi Luomanperä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Liikuntapalvelut, liikuntapalveluvastaava Vesa Painilainen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pääsuunnittelija Seppo Markku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638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05F231-8138-42DE-9F1D-4C550D476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Aikataulu ja käyttäjät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AEA97FD-80CA-4FDD-8084-EC2763CDD9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Kivimaan monitoimitalo rakentuu vaiheittain. Ensin valmistuu uusi osa 2021, jonka jälkeen alkaa vanhan puolen perusparannus. Liikunta-alueet rakennetaan vuoden 2023 aikana.</a:t>
            </a:r>
          </a:p>
          <a:p>
            <a:r>
              <a:rPr lang="fi-FI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Käyttäjinä monitoimitalossa tulee olemaan noin 900 lasta ja 100 työntekijää.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Kivimaan monitoimitaloon tulee esiopetus, peruskoulu ja nuorisopalvelut. Lisäksi tilaan tulevat myös oppilashuollon palvelut, iltapäivätoiminta, suunterveydenhuolto ja Päijät-Hämeen Ateriapalvelut. Vuonna 2023 monitoimitaloon siirtyvät esiopetusryhmät Ruoriniemen ja Kytölän päiväkodeista ja nuorisopalveluiden tila otetaan käyttöön.</a:t>
            </a:r>
          </a:p>
        </p:txBody>
      </p:sp>
    </p:spTree>
    <p:extLst>
      <p:ext uri="{BB962C8B-B14F-4D97-AF65-F5344CB8AC3E}">
        <p14:creationId xmlns:p14="http://schemas.microsoft.com/office/powerpoint/2010/main" val="48209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3BF9AE-646C-419B-953A-0CE848F00A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Poimintoja asukasillasta</a:t>
            </a:r>
          </a:p>
        </p:txBody>
      </p:sp>
    </p:spTree>
    <p:extLst>
      <p:ext uri="{BB962C8B-B14F-4D97-AF65-F5344CB8AC3E}">
        <p14:creationId xmlns:p14="http://schemas.microsoft.com/office/powerpoint/2010/main" val="208061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E06576-90D9-48EA-86D6-57D1321B1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822A160-BA3A-42E6-9A99-07B8B25787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Uusi monitoimitalo on satsaus tulevaisuuteen.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Terveelliset ja turvalliset tilat.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Tilat ovat houkuttelevat ja kutsuvat oppimaan.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Viihtyisä ympäristö vaikuttaa myös ruokailutilanteeseen.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Monitoimitalon tilat saadaan myös kaupunkilaisten käyttöön. Valmisteilla on varausjärjestelmä, jolla tilat voi varata myös iltakäyttöön.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Monitoimitalo palvelee alueen asukkaita sekä on luomassa uutta kulttuuria ja palveluita.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752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91366" y="212728"/>
            <a:ext cx="8118767" cy="670568"/>
          </a:xfrm>
        </p:spPr>
        <p:txBody>
          <a:bodyPr lIns="0" tIns="0" rIns="0" bIns="0" anchor="t"/>
          <a:lstStyle/>
          <a:p>
            <a:r>
              <a:rPr lang="fi-FI" dirty="0"/>
              <a:t>Kolme tärkeintä huomiota asukasillan keskusteluista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lIns="180000" tIns="180000" rIns="180000" bIns="180000" anchor="t"/>
          <a:lstStyle/>
          <a:p>
            <a:r>
              <a:rPr lang="fi-FI" dirty="0"/>
              <a:t>1</a:t>
            </a:r>
          </a:p>
          <a:p>
            <a:endParaRPr lang="fi-FI" dirty="0"/>
          </a:p>
          <a:p>
            <a:r>
              <a:rPr lang="fi-FI" dirty="0"/>
              <a:t>Kivimaan monitoimitalo Aarteesta tulee kaikkien osapuolien mielestä upea kokonaisuus.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0"/>
          </p:nvPr>
        </p:nvSpPr>
        <p:spPr/>
        <p:txBody>
          <a:bodyPr vert="horz" lIns="180000" tIns="180000" rIns="180000" bIns="180000" anchor="t"/>
          <a:lstStyle/>
          <a:p>
            <a:r>
              <a:rPr lang="fi-FI" dirty="0"/>
              <a:t>2</a:t>
            </a:r>
          </a:p>
          <a:p>
            <a:endParaRPr lang="fi-FI" dirty="0"/>
          </a:p>
          <a:p>
            <a:r>
              <a:rPr lang="fi-FI" dirty="0"/>
              <a:t>Monitoimitalon toimijat odottavat innolla uusissa </a:t>
            </a:r>
          </a:p>
          <a:p>
            <a:r>
              <a:rPr lang="fi-FI" dirty="0"/>
              <a:t>tiloissa yhdessä </a:t>
            </a:r>
          </a:p>
          <a:p>
            <a:r>
              <a:rPr lang="fi-FI" dirty="0"/>
              <a:t>toimimista. 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1"/>
          </p:nvPr>
        </p:nvSpPr>
        <p:spPr/>
        <p:txBody>
          <a:bodyPr vert="horz" lIns="180000" tIns="180000" rIns="180000" bIns="180000" anchor="t"/>
          <a:lstStyle/>
          <a:p>
            <a:r>
              <a:rPr lang="fi-FI" dirty="0"/>
              <a:t>3</a:t>
            </a:r>
          </a:p>
          <a:p>
            <a:endParaRPr lang="fi-FI" dirty="0"/>
          </a:p>
          <a:p>
            <a:r>
              <a:rPr lang="fi-FI" dirty="0">
                <a:cs typeface="Mangal"/>
              </a:rPr>
              <a:t>Uudet tilat tarjoavat monipuolisia mahdollisuuksia. Kuten arkkitehti Seppo Markku </a:t>
            </a:r>
            <a:r>
              <a:rPr lang="fi-FI">
                <a:cs typeface="Mangal"/>
              </a:rPr>
              <a:t>sanoi: "On vain </a:t>
            </a:r>
            <a:r>
              <a:rPr lang="fi-FI" dirty="0">
                <a:cs typeface="Mangal"/>
              </a:rPr>
              <a:t>mielikuvituksesta kiinni, miten tiloja käytetään."</a:t>
            </a:r>
          </a:p>
          <a:p>
            <a:endParaRPr lang="fi-FI" dirty="0">
              <a:cs typeface="Mangal"/>
            </a:endParaRPr>
          </a:p>
          <a:p>
            <a:endParaRPr lang="mr-IN" dirty="0">
              <a:cs typeface="Mangal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163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3E0520-6127-9A4D-A9EF-6E7E46E1A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Seuraa monitoimitalon valmistumista </a:t>
            </a:r>
            <a:br>
              <a:rPr lang="fi-FI" dirty="0"/>
            </a:br>
            <a:r>
              <a:rPr lang="fi-FI" u="sng" dirty="0">
                <a:hlinkClick r:id="rId2"/>
              </a:rPr>
              <a:t>www.lahti.fi/monitoimitalot</a:t>
            </a:r>
            <a:r>
              <a:rPr lang="fi-FI" dirty="0"/>
              <a:t>  </a:t>
            </a:r>
            <a:br>
              <a:rPr lang="en-US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4948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ahti Word" ma:contentTypeID="0x0101006A759CC3617D4A198264873379924812000A5A7B98D26ABE4899832AD0FF4E5CE1" ma:contentTypeVersion="17" ma:contentTypeDescription="Luo uusi asiakirja." ma:contentTypeScope="" ma:versionID="2983e0bbf8f083ad6605e22c43a5e9c0">
  <xsd:schema xmlns:xsd="http://www.w3.org/2001/XMLSchema" xmlns:xs="http://www.w3.org/2001/XMLSchema" xmlns:p="http://schemas.microsoft.com/office/2006/metadata/properties" xmlns:ns2="b3fc429b-da17-436b-a469-2856656d465c" xmlns:ns3="45324262-1ab5-49f6-ab83-d1d1f3132813" targetNamespace="http://schemas.microsoft.com/office/2006/metadata/properties" ma:root="true" ma:fieldsID="39d2d8638182339d79c70a8e8f5ac6ae" ns2:_="" ns3:_="">
    <xsd:import namespace="b3fc429b-da17-436b-a469-2856656d465c"/>
    <xsd:import namespace="45324262-1ab5-49f6-ab83-d1d1f3132813"/>
    <xsd:element name="properties">
      <xsd:complexType>
        <xsd:sequence>
          <xsd:element name="documentManagement">
            <xsd:complexType>
              <xsd:all>
                <xsd:element ref="ns2:h07c3d6248674d688c8621dc857d2be0" minOccurs="0"/>
                <xsd:element ref="ns2:TaxCatchAll" minOccurs="0"/>
                <xsd:element ref="ns2:TaxCatchAllLabel" minOccurs="0"/>
                <xsd:element ref="ns2:a5d2ae06edd1452381d9dc0d0827904b" minOccurs="0"/>
                <xsd:element ref="ns2:ValoIntranetDocumentOwner" minOccurs="0"/>
                <xsd:element ref="ns2:ValoIntranetDocumentLanguage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c429b-da17-436b-a469-2856656d465c" elementFormDefault="qualified">
    <xsd:import namespace="http://schemas.microsoft.com/office/2006/documentManagement/types"/>
    <xsd:import namespace="http://schemas.microsoft.com/office/infopath/2007/PartnerControls"/>
    <xsd:element name="h07c3d6248674d688c8621dc857d2be0" ma:index="8" nillable="true" ma:taxonomy="true" ma:internalName="h07c3d6248674d688c8621dc857d2be0" ma:taxonomyFieldName="Toimialatieto" ma:displayName="Palvelualue" ma:default="" ma:fieldId="{107c3d62-4867-4d68-8c86-21dc857d2be0}" ma:taxonomyMulti="true" ma:sspId="94c8d125-4055-4d48-b30e-ecfc98fa4ce6" ma:termSetId="adef0372-e0bf-4537-87a1-28fe526251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Luokituksen Kaikki-sarake" ma:hidden="true" ma:list="{4131a9bd-4a69-4f22-8d98-02f290ca1610}" ma:internalName="TaxCatchAll" ma:showField="CatchAllData" ma:web="b3fc429b-da17-436b-a469-2856656d46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Luokituksen Kaikki-sarake1" ma:hidden="true" ma:list="{4131a9bd-4a69-4f22-8d98-02f290ca1610}" ma:internalName="TaxCatchAllLabel" ma:readOnly="true" ma:showField="CatchAllDataLabel" ma:web="b3fc429b-da17-436b-a469-2856656d46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5d2ae06edd1452381d9dc0d0827904b" ma:index="12" nillable="true" ma:taxonomy="true" ma:internalName="a5d2ae06edd1452381d9dc0d0827904b" ma:taxonomyFieldName="Yksikko" ma:displayName="Yksikkö" ma:default="" ma:fieldId="{a5d2ae06-edd1-4523-81d9-dc0d0827904b}" ma:taxonomyMulti="true" ma:sspId="94c8d125-4055-4d48-b30e-ecfc98fa4ce6" ma:termSetId="adef0372-e0bf-4537-87a1-28fe5262514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loIntranetDocumentOwner" ma:index="14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Language" ma:index="15" nillable="true" ma:displayName="Kieli" ma:default="Suomi" ma:description="" ma:internalName="ValoIntranetDocumentLanguage">
      <xsd:simpleType>
        <xsd:restriction base="dms:Choice">
          <xsd:enumeration value="Suomi"/>
          <xsd:enumeration value="Ruotsi"/>
          <xsd:enumeration value="Englanti"/>
        </xsd:restriction>
      </xsd:simpleType>
    </xsd:element>
    <xsd:element name="ValoIntranetDocumentType" ma:index="16" nillable="true" ma:displayName="Dokumentin tyyppi" ma:internalName="ValoIntranetDocumentType">
      <xsd:simpleType>
        <xsd:restriction base="dms:Choice">
          <xsd:enumeration value="esite"/>
          <xsd:enumeration value="jorymuistio"/>
          <xsd:enumeration value="julkaisu"/>
          <xsd:enumeration value="koulutusmateriaali"/>
          <xsd:enumeration value="käyttösuunnitelma"/>
          <xsd:enumeration value="lomake"/>
          <xsd:enumeration value="muistio"/>
          <xsd:enumeration value="organisaatiokaavio"/>
          <xsd:enumeration value="powerpointesitys"/>
          <xsd:enumeration value="raportti"/>
          <xsd:enumeration value="sopimus"/>
          <xsd:enumeration value="tilasto"/>
          <xsd:enumeration value="tilinpäätös"/>
          <xsd:enumeration value="toimintakertomus"/>
          <xsd:enumeration value="toimintaohjelma"/>
          <xsd:enumeration value="tutkimus"/>
          <xsd:enumeration value="muu"/>
        </xsd:restriction>
      </xsd:simpleType>
    </xsd:element>
    <xsd:element name="ValoIntranetConfidentiality" ma:index="17" nillable="true" ma:displayName="Luottamuksellisuus" ma:default="Julkinen" ma:internalName="ValoIntranetConfidentiality" ma:readOnly="false">
      <xsd:simpleType>
        <xsd:restriction base="dms:Choice">
          <xsd:enumeration value="Julkinen"/>
          <xsd:enumeration value="Luottamuksellinen"/>
        </xsd:restriction>
      </xsd:simpleType>
    </xsd:element>
    <xsd:element name="ValoIntranetPreservationTime" ma:index="18" nillable="true" ma:displayName="Säilytysaika" ma:default="Aina" ma:internalName="ValoIntranetPreservationTime" ma:readOnly="false">
      <xsd:simpleType>
        <xsd:restriction base="dms:Choice">
          <xsd:enumeration value="1 vuosi"/>
          <xsd:enumeration value="5 vuotta"/>
          <xsd:enumeration value="10 vuotta"/>
          <xsd:enumeration value="Aina"/>
        </xsd:restriction>
      </xsd:simpleType>
    </xsd:element>
    <xsd:element name="TaxKeywordTaxHTField" ma:index="19" nillable="true" ma:taxonomy="true" ma:internalName="TaxKeywordTaxHTField" ma:taxonomyFieldName="TaxKeyword" ma:displayName="Yrityksen avainsanat" ma:fieldId="{23f27201-bee3-471e-b2e7-b64fd8b7ca38}" ma:taxonomyMulti="true" ma:sspId="94c8d125-4055-4d48-b30e-ecfc98fa4c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4262-1ab5-49f6-ab83-d1d1f31328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3" nillable="true" ma:displayName="Tags" ma:internalName="MediaServiceAutoTags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fc429b-da17-436b-a469-2856656d465c"/>
    <ValoIntranetDocumentLanguage xmlns="b3fc429b-da17-436b-a469-2856656d465c">Suomi</ValoIntranetDocumentLanguage>
    <TaxKeywordTaxHTField xmlns="b3fc429b-da17-436b-a469-2856656d465c">
      <Terms xmlns="http://schemas.microsoft.com/office/infopath/2007/PartnerControls"/>
    </TaxKeywordTaxHTField>
    <h07c3d6248674d688c8621dc857d2be0 xmlns="b3fc429b-da17-436b-a469-2856656d465c">
      <Terms xmlns="http://schemas.microsoft.com/office/infopath/2007/PartnerControls"/>
    </h07c3d6248674d688c8621dc857d2be0>
    <a5d2ae06edd1452381d9dc0d0827904b xmlns="b3fc429b-da17-436b-a469-2856656d465c">
      <Terms xmlns="http://schemas.microsoft.com/office/infopath/2007/PartnerControls"/>
    </a5d2ae06edd1452381d9dc0d0827904b>
    <ValoIntranetDocumentOwner xmlns="b3fc429b-da17-436b-a469-2856656d465c">
      <UserInfo>
        <DisplayName/>
        <AccountId xsi:nil="true"/>
        <AccountType/>
      </UserInfo>
    </ValoIntranetDocumentOwner>
    <ValoIntranetDocumentType xmlns="b3fc429b-da17-436b-a469-2856656d465c" xsi:nil="true"/>
    <ValoIntranetPreservationTime xmlns="b3fc429b-da17-436b-a469-2856656d465c">Aina</ValoIntranetPreservationTime>
    <ValoIntranetConfidentiality xmlns="b3fc429b-da17-436b-a469-2856656d465c">Julkinen</ValoIntranetConfidentialit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D0650C-2ECC-41D8-AB76-C3133B67A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c429b-da17-436b-a469-2856656d465c"/>
    <ds:schemaRef ds:uri="45324262-1ab5-49f6-ab83-d1d1f31328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CE896B-361B-47A1-9827-46C721722076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3fc429b-da17-436b-a469-2856656d465c"/>
    <ds:schemaRef ds:uri="45324262-1ab5-49f6-ab83-d1d1f3132813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4EAAB-1C27-47E2-ADA0-E70CED0A5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270</Words>
  <Application>Microsoft Office PowerPoint</Application>
  <PresentationFormat>Näytössä katseltava esitys (16:9)</PresentationFormat>
  <Paragraphs>69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Mangal</vt:lpstr>
      <vt:lpstr>Office-teema</vt:lpstr>
      <vt:lpstr>Kivimaan monitoimitalon verkkoasukasilta </vt:lpstr>
      <vt:lpstr>Ohjelma</vt:lpstr>
      <vt:lpstr>Osallistujat </vt:lpstr>
      <vt:lpstr>Aikataulu ja käyttäjät</vt:lpstr>
      <vt:lpstr>Poimintoja asukasillasta</vt:lpstr>
      <vt:lpstr>  </vt:lpstr>
      <vt:lpstr>Kolme tärkeintä huomiota asukasillan keskusteluista</vt:lpstr>
      <vt:lpstr>Seuraa monitoimitalon valmistumista  www.lahti.fi/monitoimitalot 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Jalo Toivio</dc:creator>
  <cp:lastModifiedBy>Kortelainen Vuokko</cp:lastModifiedBy>
  <cp:revision>44</cp:revision>
  <dcterms:created xsi:type="dcterms:W3CDTF">2020-06-30T08:29:23Z</dcterms:created>
  <dcterms:modified xsi:type="dcterms:W3CDTF">2021-03-25T10:21:02Z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0x0101006A759CC3617D4A198264873379924812000A5A7B98D26ABE4899832AD0FF4E5CE1</vt:lpwstr>
  </property>
  <property fmtid="{D5CDD505-2E9C-101B-9397-08002B2CF9AE}" pid="3" name="TaxKeyword">
    <vt:lpwstr/>
  </property>
  <property fmtid="{D5CDD505-2E9C-101B-9397-08002B2CF9AE}" pid="4" name="Yksikko">
    <vt:lpwstr/>
  </property>
  <property fmtid="{D5CDD505-2E9C-101B-9397-08002B2CF9AE}" pid="5" name="Toimialatieto">
    <vt:lpwstr/>
  </property>
</Properties>
</file>