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 id="2147483648" r:id="rId2"/>
  </p:sldMasterIdLst>
  <p:sldIdLst>
    <p:sldId id="303" r:id="rId3"/>
    <p:sldId id="257" r:id="rId4"/>
    <p:sldId id="258" r:id="rId5"/>
    <p:sldId id="259" r:id="rId6"/>
    <p:sldId id="260" r:id="rId7"/>
    <p:sldId id="300" r:id="rId8"/>
    <p:sldId id="261" r:id="rId9"/>
    <p:sldId id="262" r:id="rId10"/>
    <p:sldId id="263" r:id="rId11"/>
    <p:sldId id="302" r:id="rId12"/>
    <p:sldId id="264" r:id="rId13"/>
    <p:sldId id="274" r:id="rId14"/>
    <p:sldId id="275" r:id="rId15"/>
    <p:sldId id="295" r:id="rId16"/>
    <p:sldId id="296" r:id="rId17"/>
    <p:sldId id="297" r:id="rId18"/>
    <p:sldId id="279" r:id="rId19"/>
    <p:sldId id="280" r:id="rId20"/>
    <p:sldId id="298" r:id="rId21"/>
    <p:sldId id="284" r:id="rId22"/>
    <p:sldId id="281" r:id="rId23"/>
    <p:sldId id="282" r:id="rId24"/>
    <p:sldId id="265" r:id="rId25"/>
    <p:sldId id="268" r:id="rId26"/>
    <p:sldId id="269" r:id="rId27"/>
    <p:sldId id="273" r:id="rId28"/>
    <p:sldId id="304" r:id="rId29"/>
    <p:sldId id="270" r:id="rId30"/>
    <p:sldId id="294" r:id="rId31"/>
    <p:sldId id="283" r:id="rId32"/>
    <p:sldId id="309" r:id="rId33"/>
    <p:sldId id="310" r:id="rId34"/>
    <p:sldId id="292" r:id="rId35"/>
    <p:sldId id="308" r:id="rId36"/>
    <p:sldId id="311" r:id="rId37"/>
    <p:sldId id="271" r:id="rId38"/>
    <p:sldId id="272" r:id="rId39"/>
    <p:sldId id="307" r:id="rId40"/>
    <p:sldId id="305" r:id="rId4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46E58-8D3B-6C8B-FD0D-8B04837B1222}" v="7" dt="2023-03-06T18:53:01.173"/>
    <p1510:client id="{1388FBEC-71B0-D515-C94F-C004A1339B2F}" v="144" dt="2023-03-07T07:32:32.123"/>
    <p1510:client id="{1613CC53-03D6-2CDE-88AF-76E652AE572A}" v="8" dt="2023-03-15T09:43:50.531"/>
    <p1510:client id="{22ED78AE-281A-9A9B-2EF7-C74079537A7B}" v="35" dt="2023-03-07T08:44:33.404"/>
    <p1510:client id="{24AD424F-645C-9679-0DC5-9941F0970267}" v="3" dt="2023-03-27T18:02:28.860"/>
    <p1510:client id="{39DB6CAA-ECD6-B7A0-04A4-F3024CAB998A}" v="127" dt="2023-03-16T17:01:49.833"/>
    <p1510:client id="{3DBF1DF4-428F-D30E-5A5E-77C9975C9018}" v="2" dt="2023-03-15T07:47:43.627"/>
    <p1510:client id="{43FBEC4E-B8EF-2C40-6724-73D4FAE62C57}" v="4" dt="2023-03-07T18:40:39.825"/>
    <p1510:client id="{443F5C1B-988C-74CE-B5FF-DD2A29931D10}" v="347" dt="2023-03-11T11:15:08.698"/>
    <p1510:client id="{4C475415-33CB-B968-922E-2552C96E0E0E}" v="20" dt="2022-02-23T07:22:04.647"/>
    <p1510:client id="{504C90C3-DB77-BE5A-9EA6-28882E4EF2DC}" v="59" dt="2022-02-22T16:56:43.110"/>
    <p1510:client id="{53175567-8439-0B35-B374-F0982F6DC62E}" v="143" dt="2022-02-24T21:51:19.967"/>
    <p1510:client id="{6E1015CE-D0DB-0804-4493-10212EA434E4}" v="68" dt="2022-03-06T08:41:17.116"/>
    <p1510:client id="{739DEB81-C747-8564-5A0C-E085841E265A}" v="29" dt="2023-03-16T10:38:00.262"/>
    <p1510:client id="{74669778-F4B3-78FF-2566-F1A3045F0B36}" v="3" dt="2022-03-07T12:32:38.709"/>
    <p1510:client id="{7685207F-85FB-FEA9-6A7B-857D29735B00}" v="32" dt="2022-02-25T10:54:31.891"/>
    <p1510:client id="{78B2857D-D18C-271A-39EC-9437988B17CB}" v="23" dt="2023-03-09T11:50:43.402"/>
    <p1510:client id="{7B17A0DD-5CBF-27D0-821D-F7B8D955783E}" v="243" dt="2022-02-24T07:36:21.125"/>
    <p1510:client id="{A36BE6CF-719A-99D5-B885-DAF44C578395}" v="12" dt="2023-03-15T09:05:47.160"/>
    <p1510:client id="{AD560819-5B83-4BEF-1DC7-D5FF3006B700}" v="64" dt="2022-02-22T16:44:20.803"/>
    <p1510:client id="{B2481583-18E6-F3F2-8CB8-9D7E80191C75}" v="139" dt="2022-02-21T12:19:55.062"/>
    <p1510:client id="{B35C61D8-6B8B-5386-EFE2-2BA360FEA3D5}" v="20" dt="2023-03-08T13:44:34.140"/>
    <p1510:client id="{B4DB7F63-D228-49E8-D6AD-13BAA98F38ED}" v="91" dt="2023-03-22T09:44:31.004"/>
    <p1510:client id="{B5CF1132-E2A2-9D16-C180-9A72E2D2F790}" v="19" dt="2022-03-07T08:39:37.088"/>
    <p1510:client id="{BE3FEB1A-066D-1075-1A0A-7ED7628A5BC1}" v="1" dt="2023-03-16T08:12:25.791"/>
    <p1510:client id="{C5D51B4F-D712-8637-4443-BFDAEDE4B4B7}" v="103" dt="2023-03-07T11:43:04.257"/>
    <p1510:client id="{C77EC6BF-D212-77E1-7FF8-A32F3D0747E2}" v="69" dt="2022-02-23T13:15:31.667"/>
    <p1510:client id="{D2E2C8C6-1D3B-707E-55D9-DFBDB46CE9FD}" v="1102" dt="2022-02-24T11:44:35.169"/>
    <p1510:client id="{D904AEBF-DA5C-18DC-427A-E8BAE0C969F6}" v="65" dt="2022-03-06T08:08:28.897"/>
    <p1510:client id="{E0D7E103-FD21-D412-3FC9-DC69168D6348}" v="201" dt="2022-02-23T21:32:14.560"/>
    <p1510:client id="{E3D42005-BB3E-678D-E82F-97C0E7B5FB6A}" v="41" dt="2022-03-07T09:12:56.366"/>
    <p1510:client id="{E7D89A69-5F47-CE46-B7AB-7CD5AD7C3151}" v="10" dt="2023-03-16T08:21:18.768"/>
    <p1510:client id="{EB5B2B12-3F8C-4155-1D36-919422521DF6}" v="70" dt="2023-03-07T16:14:46.818"/>
    <p1510:client id="{ED8EB00F-0E80-AF19-0E95-FDFD85AC3655}" v="2" dt="2022-03-06T17:07:36.855"/>
    <p1510:client id="{ED9AEA1D-82F9-2C0D-6588-210DB6820CFE}" v="226" dt="2022-02-23T12:06:11.485"/>
    <p1510:client id="{F8D549F1-FC9B-66F8-3F37-D19A4B3529FB}" v="153" dt="2023-03-07T16:21:06.170"/>
    <p1510:client id="{F996CEF4-A76C-0AC0-562C-7395CBF46071}" v="12" dt="2023-03-22T11:54:50.276"/>
    <p1510:client id="{FE4E5B41-0980-4478-3968-73163BBBCC0F}" v="22" dt="2023-03-07T09:40:30.8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4000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259702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367099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3493257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59962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478177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20437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46350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409561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61352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28.3.2023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28.3.2023</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28.3.2023</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28.3.2023</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28.3.2023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28.3.2023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124072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9A250-FF31-4206-8172-F9D3106AACB1}" type="datetimeFigureOut">
              <a:rPr lang="en-US" dirty="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76265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9A250-FF31-4206-8172-F9D3106AACB1}" type="datetimeFigureOut">
              <a:rPr lang="en-US" dirty="0"/>
              <a:t>3/28/2023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183283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674917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235635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702194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071497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3/28/2023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1206875653"/>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28.3.2023</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fr/paris-france-drapeau-europe-1293747/" TargetMode="External"/><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dulahti-my.sharepoint.com/:v:/g/personal/riikka_raatikainen_edu_lahti_fi/EWffBCku3sBPhOaGwTdKEpUBods9-xG-5TliQHQL7hYwwg?e=gVv4xQ" TargetMode="External"/><Relationship Id="rId2" Type="http://schemas.openxmlformats.org/officeDocument/2006/relationships/hyperlink" Target="https://edulahti-my.sharepoint.com/:v:/g/personal/riikka_raatikainen_edu_lahti_fi/EbrFZ0FQ_KVPpoT3UpJn8b0BEEJwtoOMeAR7CdxY3Ts-zw?e=LHfLLi"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marcosvaldes.com/portfolio/crossfit_at_edgeathleticclub/"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flickr.com/photos/brent_nashville/2415215239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F11BF785-FEDF-4B47-A5E3-F4AEC09A0C7F}"/>
              </a:ext>
            </a:extLst>
          </p:cNvPr>
          <p:cNvSpPr>
            <a:spLocks noGrp="1"/>
          </p:cNvSpPr>
          <p:nvPr>
            <p:ph idx="1"/>
          </p:nvPr>
        </p:nvSpPr>
        <p:spPr/>
        <p:txBody>
          <a:bodyPr vert="horz" lIns="91440" tIns="45720" rIns="91440" bIns="45720" rtlCol="0" anchor="t">
            <a:normAutofit/>
          </a:bodyPr>
          <a:lstStyle/>
          <a:p>
            <a:endParaRPr lang="fi-FI"/>
          </a:p>
          <a:p>
            <a:endParaRPr lang="fi-FI"/>
          </a:p>
          <a:p>
            <a:endParaRPr lang="fi-FI"/>
          </a:p>
          <a:p>
            <a:r>
              <a:rPr lang="fi-FI" sz="3600"/>
              <a:t>Mukkulan peruskoulu</a:t>
            </a:r>
          </a:p>
          <a:p>
            <a:r>
              <a:rPr lang="fi-FI" sz="3600"/>
              <a:t>Valinnaisaine-esite 2023-2024</a:t>
            </a:r>
          </a:p>
          <a:p>
            <a:r>
              <a:rPr lang="fi-FI" sz="3600"/>
              <a:t>9. luokat</a:t>
            </a:r>
          </a:p>
        </p:txBody>
      </p:sp>
    </p:spTree>
    <p:extLst>
      <p:ext uri="{BB962C8B-B14F-4D97-AF65-F5344CB8AC3E}">
        <p14:creationId xmlns:p14="http://schemas.microsoft.com/office/powerpoint/2010/main" val="2457476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A9355DBB-78C5-45B9-9691-195278B46F3A}"/>
              </a:ext>
            </a:extLst>
          </p:cNvPr>
          <p:cNvSpPr>
            <a:spLocks noGrp="1"/>
          </p:cNvSpPr>
          <p:nvPr>
            <p:ph type="title"/>
          </p:nvPr>
        </p:nvSpPr>
        <p:spPr>
          <a:xfrm>
            <a:off x="1103312" y="452718"/>
            <a:ext cx="8947522" cy="1400530"/>
          </a:xfrm>
        </p:spPr>
        <p:txBody>
          <a:bodyPr anchor="ctr">
            <a:normAutofit/>
          </a:bodyPr>
          <a:lstStyle/>
          <a:p>
            <a:r>
              <a:rPr lang="fi-FI" err="1">
                <a:solidFill>
                  <a:srgbClr val="FFFFFF"/>
                </a:solidFill>
                <a:cs typeface="Calibri Light"/>
              </a:rPr>
              <a:t>ttLIpa</a:t>
            </a:r>
            <a:r>
              <a:rPr lang="fi-FI">
                <a:solidFill>
                  <a:srgbClr val="FFFFFF"/>
                </a:solidFill>
                <a:cs typeface="Calibri Light"/>
              </a:rPr>
              <a:t>: Liikuntaluokka</a:t>
            </a:r>
            <a:endParaRPr lang="fi-FI">
              <a:solidFill>
                <a:srgbClr val="FFFFFF"/>
              </a:solidFill>
            </a:endParaRPr>
          </a:p>
        </p:txBody>
      </p:sp>
      <p:sp>
        <p:nvSpPr>
          <p:cNvPr id="3" name="Sisällön paikkamerkki 2">
            <a:extLst>
              <a:ext uri="{FF2B5EF4-FFF2-40B4-BE49-F238E27FC236}">
                <a16:creationId xmlns:a16="http://schemas.microsoft.com/office/drawing/2014/main" id="{C06C48EC-6936-4B00-A19C-2AE2A3440E34}"/>
              </a:ext>
            </a:extLst>
          </p:cNvPr>
          <p:cNvSpPr>
            <a:spLocks noGrp="1"/>
          </p:cNvSpPr>
          <p:nvPr>
            <p:ph idx="1"/>
          </p:nvPr>
        </p:nvSpPr>
        <p:spPr>
          <a:xfrm>
            <a:off x="1103312" y="2763520"/>
            <a:ext cx="8946541" cy="3484879"/>
          </a:xfrm>
        </p:spPr>
        <p:txBody>
          <a:bodyPr vert="horz" lIns="91440" tIns="45720" rIns="91440" bIns="45720" rtlCol="0" anchor="t">
            <a:normAutofit/>
          </a:bodyPr>
          <a:lstStyle/>
          <a:p>
            <a:r>
              <a:rPr lang="fi-FI"/>
              <a:t>Tämä kurssi on tarkoitettu liikuntaluokalle testeillä valituille oppilaille. Kurssia ei valita, vaan se tulee oppilaille automaattisesti, mikäli kuulut liikuntaluokalle</a:t>
            </a:r>
          </a:p>
          <a:p>
            <a:r>
              <a:rPr lang="fi-FI"/>
              <a:t>Kurssilla syvennetään aiemmin opittuja liikunnan taitoja, osaamista ja tietämystä</a:t>
            </a:r>
          </a:p>
          <a:p>
            <a:r>
              <a:rPr lang="fi-FI"/>
              <a:t>Kurssiin kuuluu myös urheilijaksi kasvamisen näkökulma</a:t>
            </a:r>
          </a:p>
        </p:txBody>
      </p:sp>
    </p:spTree>
    <p:extLst>
      <p:ext uri="{BB962C8B-B14F-4D97-AF65-F5344CB8AC3E}">
        <p14:creationId xmlns:p14="http://schemas.microsoft.com/office/powerpoint/2010/main" val="269037808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D10352BE-4644-4651-8069-7B10B67AF58C}"/>
              </a:ext>
            </a:extLst>
          </p:cNvPr>
          <p:cNvSpPr>
            <a:spLocks noGrp="1"/>
          </p:cNvSpPr>
          <p:nvPr>
            <p:ph type="title"/>
          </p:nvPr>
        </p:nvSpPr>
        <p:spPr>
          <a:xfrm>
            <a:off x="1103312" y="452718"/>
            <a:ext cx="8947522" cy="1400530"/>
          </a:xfrm>
        </p:spPr>
        <p:txBody>
          <a:bodyPr anchor="ctr">
            <a:normAutofit/>
          </a:bodyPr>
          <a:lstStyle/>
          <a:p>
            <a:r>
              <a:rPr lang="fi-FI" err="1">
                <a:solidFill>
                  <a:srgbClr val="FFFFFF"/>
                </a:solidFill>
                <a:cs typeface="Calibri Light"/>
              </a:rPr>
              <a:t>TtMU</a:t>
            </a:r>
            <a:r>
              <a:rPr lang="fi-FI">
                <a:solidFill>
                  <a:srgbClr val="FFFFFF"/>
                </a:solidFill>
                <a:cs typeface="Calibri Light"/>
              </a:rPr>
              <a:t> Musiikki</a:t>
            </a:r>
            <a:endParaRPr lang="fi-FI">
              <a:solidFill>
                <a:srgbClr val="FFFFFF"/>
              </a:solidFill>
            </a:endParaRPr>
          </a:p>
        </p:txBody>
      </p:sp>
      <p:sp>
        <p:nvSpPr>
          <p:cNvPr id="3" name="Sisällön paikkamerkki 2">
            <a:extLst>
              <a:ext uri="{FF2B5EF4-FFF2-40B4-BE49-F238E27FC236}">
                <a16:creationId xmlns:a16="http://schemas.microsoft.com/office/drawing/2014/main" id="{689F986B-71D2-4E4F-B82D-57C15D4E911D}"/>
              </a:ext>
            </a:extLst>
          </p:cNvPr>
          <p:cNvSpPr>
            <a:spLocks noGrp="1"/>
          </p:cNvSpPr>
          <p:nvPr>
            <p:ph idx="1"/>
          </p:nvPr>
        </p:nvSpPr>
        <p:spPr>
          <a:xfrm>
            <a:off x="1103312" y="2763520"/>
            <a:ext cx="8946541" cy="3484879"/>
          </a:xfrm>
        </p:spPr>
        <p:txBody>
          <a:bodyPr>
            <a:normAutofit/>
          </a:bodyPr>
          <a:lstStyle/>
          <a:p>
            <a:r>
              <a:rPr lang="fi-FI"/>
              <a:t>- Syvennetään opittuja taitoja bändisoittimissa</a:t>
            </a:r>
          </a:p>
          <a:p>
            <a:r>
              <a:rPr lang="fi-FI"/>
              <a:t>- Lauletaan ja soitetaan monipuolista ohjelmistoa</a:t>
            </a:r>
          </a:p>
          <a:p>
            <a:r>
              <a:rPr lang="fi-FI"/>
              <a:t>- Kuunnellaan erityylisiä teoksia</a:t>
            </a:r>
          </a:p>
          <a:p>
            <a:r>
              <a:rPr lang="fi-FI"/>
              <a:t>- Kerrataan musiikin aikakaudet</a:t>
            </a:r>
          </a:p>
          <a:p>
            <a:r>
              <a:rPr lang="fi-FI"/>
              <a:t>- Tutustutaan afroamerikkalaiseen musiikkiin , kuten bluesiin, jazziin yms.</a:t>
            </a:r>
          </a:p>
          <a:p>
            <a:r>
              <a:rPr lang="fi-FI"/>
              <a:t>-Voi päästä esiintymään omien kykyjen ja halujen  mukaan esim. koulun juhlissa</a:t>
            </a:r>
          </a:p>
        </p:txBody>
      </p:sp>
    </p:spTree>
    <p:extLst>
      <p:ext uri="{BB962C8B-B14F-4D97-AF65-F5344CB8AC3E}">
        <p14:creationId xmlns:p14="http://schemas.microsoft.com/office/powerpoint/2010/main" val="375209434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1"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Otsikko 1">
            <a:extLst>
              <a:ext uri="{FF2B5EF4-FFF2-40B4-BE49-F238E27FC236}">
                <a16:creationId xmlns:a16="http://schemas.microsoft.com/office/drawing/2014/main" id="{C0B1415B-3058-4E27-A4CC-3B523E0AB852}"/>
              </a:ext>
            </a:extLst>
          </p:cNvPr>
          <p:cNvSpPr>
            <a:spLocks noGrp="1"/>
          </p:cNvSpPr>
          <p:nvPr>
            <p:ph type="title"/>
          </p:nvPr>
        </p:nvSpPr>
        <p:spPr>
          <a:xfrm>
            <a:off x="806195" y="804672"/>
            <a:ext cx="3521359" cy="5248656"/>
          </a:xfrm>
        </p:spPr>
        <p:txBody>
          <a:bodyPr anchor="ctr">
            <a:normAutofit/>
          </a:bodyPr>
          <a:lstStyle/>
          <a:p>
            <a:pPr algn="ctr"/>
            <a:r>
              <a:rPr lang="fi-FI" sz="2900">
                <a:cs typeface="Calibri Light"/>
              </a:rPr>
              <a:t>VV Valinnat (2 tuntia / viikko</a:t>
            </a:r>
            <a:br>
              <a:rPr lang="fi-FI" sz="2900">
                <a:cs typeface="Calibri Light"/>
              </a:rPr>
            </a:br>
            <a:r>
              <a:rPr lang="fi-FI" sz="2900">
                <a:cs typeface="Calibri Light"/>
              </a:rPr>
              <a:t> läpi vuoden. Numeroarviointi)</a:t>
            </a:r>
          </a:p>
        </p:txBody>
      </p:sp>
      <p:sp>
        <p:nvSpPr>
          <p:cNvPr id="3" name="Sisällön paikkamerkki 2">
            <a:extLst>
              <a:ext uri="{FF2B5EF4-FFF2-40B4-BE49-F238E27FC236}">
                <a16:creationId xmlns:a16="http://schemas.microsoft.com/office/drawing/2014/main" id="{53C69F61-5F23-4EA0-BA65-8D1725DAA701}"/>
              </a:ext>
            </a:extLst>
          </p:cNvPr>
          <p:cNvSpPr>
            <a:spLocks noGrp="1"/>
          </p:cNvSpPr>
          <p:nvPr>
            <p:ph idx="1"/>
          </p:nvPr>
        </p:nvSpPr>
        <p:spPr>
          <a:xfrm>
            <a:off x="4975861" y="804671"/>
            <a:ext cx="6399930" cy="5248657"/>
          </a:xfrm>
        </p:spPr>
        <p:txBody>
          <a:bodyPr anchor="ctr">
            <a:normAutofit/>
          </a:bodyPr>
          <a:lstStyle/>
          <a:p>
            <a:r>
              <a:rPr lang="fi-FI">
                <a:cs typeface="Calibri"/>
              </a:rPr>
              <a:t>A2 Englanti (A1 Saksan lukijoiden ryhmä)</a:t>
            </a:r>
          </a:p>
          <a:p>
            <a:r>
              <a:rPr lang="fi-FI">
                <a:cs typeface="Calibri"/>
              </a:rPr>
              <a:t>B2 Ranska</a:t>
            </a:r>
          </a:p>
          <a:p>
            <a:r>
              <a:rPr lang="fi-FI">
                <a:cs typeface="Calibri"/>
              </a:rPr>
              <a:t>B2 Saksa</a:t>
            </a:r>
          </a:p>
          <a:p>
            <a:r>
              <a:rPr lang="fi-FI">
                <a:cs typeface="Calibri"/>
              </a:rPr>
              <a:t>B2 Venäjä</a:t>
            </a:r>
          </a:p>
          <a:p>
            <a:r>
              <a:rPr lang="fi-FI">
                <a:cs typeface="Calibri"/>
              </a:rPr>
              <a:t>Kotitalous: </a:t>
            </a:r>
            <a:r>
              <a:rPr lang="fi-FI" err="1">
                <a:cs typeface="Calibri"/>
              </a:rPr>
              <a:t>Mun</a:t>
            </a:r>
            <a:r>
              <a:rPr lang="fi-FI">
                <a:cs typeface="Calibri"/>
              </a:rPr>
              <a:t> safkaa</a:t>
            </a:r>
          </a:p>
          <a:p>
            <a:r>
              <a:rPr lang="fi-FI">
                <a:cs typeface="Calibri"/>
              </a:rPr>
              <a:t>Kuvataide: </a:t>
            </a:r>
            <a:r>
              <a:rPr lang="fi-FI" err="1">
                <a:cs typeface="Calibri"/>
              </a:rPr>
              <a:t>Mediakuvis</a:t>
            </a:r>
            <a:endParaRPr lang="fi-FI">
              <a:cs typeface="Calibri"/>
            </a:endParaRPr>
          </a:p>
          <a:p>
            <a:r>
              <a:rPr lang="fi-FI">
                <a:cs typeface="Calibri"/>
              </a:rPr>
              <a:t>Käsityö tekninen</a:t>
            </a:r>
          </a:p>
          <a:p>
            <a:r>
              <a:rPr lang="fi-FI">
                <a:cs typeface="Calibri"/>
              </a:rPr>
              <a:t>Liikunta: Pelataan ja kokeillaan uusia lajeja</a:t>
            </a:r>
          </a:p>
          <a:p>
            <a:r>
              <a:rPr lang="fi-FI">
                <a:cs typeface="Calibri"/>
              </a:rPr>
              <a:t>Musiikki: Bändisoitto</a:t>
            </a:r>
          </a:p>
        </p:txBody>
      </p:sp>
    </p:spTree>
    <p:extLst>
      <p:ext uri="{BB962C8B-B14F-4D97-AF65-F5344CB8AC3E}">
        <p14:creationId xmlns:p14="http://schemas.microsoft.com/office/powerpoint/2010/main" val="3598132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1"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Otsikko 1">
            <a:extLst>
              <a:ext uri="{FF2B5EF4-FFF2-40B4-BE49-F238E27FC236}">
                <a16:creationId xmlns:a16="http://schemas.microsoft.com/office/drawing/2014/main" id="{F86CABE7-31DD-4517-B98A-2E19D80A9D60}"/>
              </a:ext>
            </a:extLst>
          </p:cNvPr>
          <p:cNvSpPr>
            <a:spLocks noGrp="1"/>
          </p:cNvSpPr>
          <p:nvPr>
            <p:ph type="title"/>
          </p:nvPr>
        </p:nvSpPr>
        <p:spPr>
          <a:xfrm>
            <a:off x="648930" y="629267"/>
            <a:ext cx="9252154" cy="1016654"/>
          </a:xfrm>
        </p:spPr>
        <p:txBody>
          <a:bodyPr>
            <a:normAutofit/>
          </a:bodyPr>
          <a:lstStyle/>
          <a:p>
            <a:r>
              <a:rPr lang="fi-FI">
                <a:cs typeface="Calibri Light"/>
              </a:rPr>
              <a:t>V ENA2 Englanti</a:t>
            </a:r>
            <a:endParaRPr lang="fi-FI"/>
          </a:p>
        </p:txBody>
      </p:sp>
      <p:sp>
        <p:nvSpPr>
          <p:cNvPr id="18" name="Rectangle 17">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3" name="Content Placeholder 12">
            <a:extLst>
              <a:ext uri="{FF2B5EF4-FFF2-40B4-BE49-F238E27FC236}">
                <a16:creationId xmlns:a16="http://schemas.microsoft.com/office/drawing/2014/main" id="{EB701721-6613-481D-965A-1E4C6D9D60F9}"/>
              </a:ext>
            </a:extLst>
          </p:cNvPr>
          <p:cNvSpPr>
            <a:spLocks noGrp="1"/>
          </p:cNvSpPr>
          <p:nvPr>
            <p:ph idx="1"/>
          </p:nvPr>
        </p:nvSpPr>
        <p:spPr>
          <a:xfrm>
            <a:off x="648931" y="2548281"/>
            <a:ext cx="5122606" cy="3658689"/>
          </a:xfrm>
        </p:spPr>
        <p:txBody>
          <a:bodyPr vert="horz" lIns="91440" tIns="45720" rIns="91440" bIns="45720" rtlCol="0" anchor="t">
            <a:normAutofit/>
          </a:bodyPr>
          <a:lstStyle/>
          <a:p>
            <a:endParaRPr lang="en-US">
              <a:solidFill>
                <a:schemeClr val="bg1"/>
              </a:solidFill>
            </a:endParaRPr>
          </a:p>
          <a:p>
            <a:r>
              <a:rPr lang="en-US">
                <a:solidFill>
                  <a:schemeClr val="bg1"/>
                </a:solidFill>
              </a:rPr>
              <a:t>A-</a:t>
            </a:r>
            <a:r>
              <a:rPr lang="en-US" err="1">
                <a:solidFill>
                  <a:schemeClr val="bg1"/>
                </a:solidFill>
              </a:rPr>
              <a:t>saksan</a:t>
            </a:r>
            <a:r>
              <a:rPr lang="en-US">
                <a:solidFill>
                  <a:schemeClr val="bg1"/>
                </a:solidFill>
              </a:rPr>
              <a:t> </a:t>
            </a:r>
            <a:r>
              <a:rPr lang="en-US" err="1">
                <a:solidFill>
                  <a:schemeClr val="bg1"/>
                </a:solidFill>
              </a:rPr>
              <a:t>lukijoiden</a:t>
            </a:r>
            <a:r>
              <a:rPr lang="en-US">
                <a:solidFill>
                  <a:schemeClr val="bg1"/>
                </a:solidFill>
              </a:rPr>
              <a:t> </a:t>
            </a:r>
            <a:r>
              <a:rPr lang="en-US" err="1">
                <a:solidFill>
                  <a:schemeClr val="bg1"/>
                </a:solidFill>
              </a:rPr>
              <a:t>englanti</a:t>
            </a:r>
            <a:r>
              <a:rPr lang="en-US">
                <a:solidFill>
                  <a:schemeClr val="bg1"/>
                </a:solidFill>
              </a:rPr>
              <a:t>.</a:t>
            </a:r>
          </a:p>
          <a:p>
            <a:r>
              <a:rPr lang="en-US">
                <a:solidFill>
                  <a:schemeClr val="bg1"/>
                </a:solidFill>
              </a:rPr>
              <a:t>English is spoken all over the world.</a:t>
            </a:r>
          </a:p>
        </p:txBody>
      </p:sp>
      <p:pic>
        <p:nvPicPr>
          <p:cNvPr id="4" name="Kuva 7" descr="Kuva, joka sisältää kohteen teksti, ulko, bussi, taivas&#10;&#10;Kuvaus luotu automaattisesti">
            <a:extLst>
              <a:ext uri="{FF2B5EF4-FFF2-40B4-BE49-F238E27FC236}">
                <a16:creationId xmlns:a16="http://schemas.microsoft.com/office/drawing/2014/main" id="{DCEEEDE0-7461-484B-9C47-353426A8CB73}"/>
              </a:ext>
            </a:extLst>
          </p:cNvPr>
          <p:cNvPicPr>
            <a:picLocks noChangeAspect="1"/>
          </p:cNvPicPr>
          <p:nvPr/>
        </p:nvPicPr>
        <p:blipFill>
          <a:blip r:embed="rId3"/>
          <a:stretch>
            <a:fillRect/>
          </a:stretch>
        </p:blipFill>
        <p:spPr>
          <a:xfrm>
            <a:off x="6091916" y="2573439"/>
            <a:ext cx="5451627" cy="3611702"/>
          </a:xfrm>
          <a:prstGeom prst="rect">
            <a:avLst/>
          </a:prstGeom>
          <a:effectLst/>
        </p:spPr>
      </p:pic>
    </p:spTree>
    <p:extLst>
      <p:ext uri="{BB962C8B-B14F-4D97-AF65-F5344CB8AC3E}">
        <p14:creationId xmlns:p14="http://schemas.microsoft.com/office/powerpoint/2010/main" val="2790951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E8AAC2-9AFE-438D-9DBF-174DC2816C76}"/>
              </a:ext>
            </a:extLst>
          </p:cNvPr>
          <p:cNvSpPr>
            <a:spLocks noGrp="1"/>
          </p:cNvSpPr>
          <p:nvPr>
            <p:ph type="title"/>
          </p:nvPr>
        </p:nvSpPr>
        <p:spPr/>
        <p:txBody>
          <a:bodyPr/>
          <a:lstStyle/>
          <a:p>
            <a:r>
              <a:rPr lang="fi-FI">
                <a:solidFill>
                  <a:schemeClr val="bg1"/>
                </a:solidFill>
                <a:cs typeface="Calibri Light"/>
              </a:rPr>
              <a:t>vRAB2 Ranskan kieli</a:t>
            </a:r>
            <a:endParaRPr lang="fi-FI">
              <a:solidFill>
                <a:schemeClr val="bg1"/>
              </a:solidFill>
            </a:endParaRPr>
          </a:p>
        </p:txBody>
      </p:sp>
      <p:sp>
        <p:nvSpPr>
          <p:cNvPr id="3" name="Sisällön paikkamerkki 2">
            <a:extLst>
              <a:ext uri="{FF2B5EF4-FFF2-40B4-BE49-F238E27FC236}">
                <a16:creationId xmlns:a16="http://schemas.microsoft.com/office/drawing/2014/main" id="{8D2CB391-3E80-4A54-AC24-82BD2FAC3D86}"/>
              </a:ext>
            </a:extLst>
          </p:cNvPr>
          <p:cNvSpPr>
            <a:spLocks noGrp="1"/>
          </p:cNvSpPr>
          <p:nvPr>
            <p:ph idx="1"/>
          </p:nvPr>
        </p:nvSpPr>
        <p:spPr>
          <a:xfrm>
            <a:off x="5019040" y="0"/>
            <a:ext cx="6832600" cy="7020560"/>
          </a:xfrm>
        </p:spPr>
        <p:txBody>
          <a:bodyPr vert="horz" lIns="91440" tIns="45720" rIns="91440" bIns="45720" rtlCol="0" anchor="t">
            <a:normAutofit fontScale="77500" lnSpcReduction="20000"/>
          </a:bodyPr>
          <a:lstStyle/>
          <a:p>
            <a:pPr marL="0" indent="0">
              <a:buNone/>
            </a:pPr>
            <a:endParaRPr lang="fi-FI" b="1">
              <a:solidFill>
                <a:schemeClr val="bg1"/>
              </a:solidFill>
              <a:cs typeface="Calibri" panose="020F0502020204030204"/>
            </a:endParaRPr>
          </a:p>
          <a:p>
            <a:pPr marL="0" indent="0">
              <a:lnSpc>
                <a:spcPct val="160000"/>
              </a:lnSpc>
              <a:buNone/>
            </a:pPr>
            <a:r>
              <a:rPr lang="fi-FI" b="1" err="1">
                <a:solidFill>
                  <a:schemeClr val="bg1"/>
                </a:solidFill>
                <a:ea typeface="+mn-lt"/>
                <a:cs typeface="+mn-lt"/>
              </a:rPr>
              <a:t>Bonjour</a:t>
            </a:r>
            <a:r>
              <a:rPr lang="fi-FI" b="1">
                <a:solidFill>
                  <a:schemeClr val="bg1"/>
                </a:solidFill>
                <a:ea typeface="+mn-lt"/>
                <a:cs typeface="+mn-lt"/>
              </a:rPr>
              <a:t>!</a:t>
            </a:r>
            <a:endParaRPr lang="fi-FI" b="1">
              <a:solidFill>
                <a:schemeClr val="bg1"/>
              </a:solidFill>
              <a:cs typeface="Calibri" panose="020F0502020204030204"/>
            </a:endParaRPr>
          </a:p>
          <a:p>
            <a:pPr marL="0" indent="0">
              <a:lnSpc>
                <a:spcPct val="160000"/>
              </a:lnSpc>
              <a:buNone/>
            </a:pPr>
            <a:r>
              <a:rPr lang="fi-FI" b="1">
                <a:solidFill>
                  <a:schemeClr val="bg1"/>
                </a:solidFill>
                <a:ea typeface="+mn-lt"/>
                <a:cs typeface="+mn-lt"/>
              </a:rPr>
              <a:t>Ranskaa käyttää yli 270 miljoonaa ihmistä ympäri maailmaa ja se on yksi EU:n ja YK:n virallisista kielistä; ranska on myös olympialaisten virallinen kieli.</a:t>
            </a:r>
            <a:endParaRPr lang="fi-FI" b="1">
              <a:solidFill>
                <a:schemeClr val="bg1"/>
              </a:solidFill>
              <a:cs typeface="Calibri" panose="020F0502020204030204"/>
            </a:endParaRPr>
          </a:p>
          <a:p>
            <a:pPr marL="0" indent="0">
              <a:lnSpc>
                <a:spcPct val="160000"/>
              </a:lnSpc>
              <a:buNone/>
            </a:pPr>
            <a:r>
              <a:rPr lang="fi-FI" b="1">
                <a:solidFill>
                  <a:schemeClr val="bg1"/>
                </a:solidFill>
                <a:ea typeface="+mn-lt"/>
                <a:cs typeface="+mn-lt"/>
              </a:rPr>
              <a:t>Ranskan tunneilla harjoitellaan selviytymään arkielämän puhetilanteista ja opetellaan ymmärtämään pääsisältöjä mm. internet-sivuilta, lehdistä ja sarjakuvista. Kurssien aikana tutustutaan paitsi ranskalaiseen kulttuuriin ja elämäntapaan, myös muihin ranskankielisiin maihin. Sanaston ja kulttuuritietojen aihealueet valitaan yhdessä oppilaiden kiinnostusten mukaan. Nykypäivänä englantia osaavat jo lähes kaikki, mutta ranskan taitaja erottuu edukseen.</a:t>
            </a:r>
            <a:endParaRPr lang="fi-FI">
              <a:solidFill>
                <a:schemeClr val="bg1"/>
              </a:solidFill>
              <a:cs typeface="Calibri" panose="020F0502020204030204"/>
            </a:endParaRPr>
          </a:p>
        </p:txBody>
      </p:sp>
    </p:spTree>
    <p:extLst>
      <p:ext uri="{BB962C8B-B14F-4D97-AF65-F5344CB8AC3E}">
        <p14:creationId xmlns:p14="http://schemas.microsoft.com/office/powerpoint/2010/main" val="3332554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t="-3000" b="-3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FA2712-2A06-4F6F-80A1-C1938E7BA932}"/>
              </a:ext>
            </a:extLst>
          </p:cNvPr>
          <p:cNvSpPr>
            <a:spLocks noGrp="1"/>
          </p:cNvSpPr>
          <p:nvPr>
            <p:ph type="title"/>
          </p:nvPr>
        </p:nvSpPr>
        <p:spPr/>
        <p:txBody>
          <a:bodyPr/>
          <a:lstStyle/>
          <a:p>
            <a:r>
              <a:rPr lang="fi-FI">
                <a:solidFill>
                  <a:schemeClr val="bg1"/>
                </a:solidFill>
                <a:latin typeface="Britannic Bold"/>
                <a:cs typeface="Calibri Light"/>
              </a:rPr>
              <a:t>vSAB2 Saksan kieli</a:t>
            </a:r>
            <a:endParaRPr lang="fi-FI">
              <a:solidFill>
                <a:schemeClr val="bg1"/>
              </a:solidFill>
              <a:latin typeface="Britannic Bold"/>
            </a:endParaRPr>
          </a:p>
        </p:txBody>
      </p:sp>
      <p:sp>
        <p:nvSpPr>
          <p:cNvPr id="3" name="Sisällön paikkamerkki 2">
            <a:extLst>
              <a:ext uri="{FF2B5EF4-FFF2-40B4-BE49-F238E27FC236}">
                <a16:creationId xmlns:a16="http://schemas.microsoft.com/office/drawing/2014/main" id="{5772A226-3EBB-4A4F-BACD-D88D6A117456}"/>
              </a:ext>
            </a:extLst>
          </p:cNvPr>
          <p:cNvSpPr>
            <a:spLocks noGrp="1"/>
          </p:cNvSpPr>
          <p:nvPr>
            <p:ph idx="1"/>
          </p:nvPr>
        </p:nvSpPr>
        <p:spPr/>
        <p:txBody>
          <a:bodyPr vert="horz" lIns="91440" tIns="45720" rIns="91440" bIns="45720" rtlCol="0" anchor="t">
            <a:normAutofit fontScale="85000" lnSpcReduction="10000"/>
          </a:bodyPr>
          <a:lstStyle/>
          <a:p>
            <a:pPr marL="0" indent="0">
              <a:buNone/>
            </a:pPr>
            <a:endParaRPr lang="fi-FI">
              <a:solidFill>
                <a:schemeClr val="accent6">
                  <a:lumMod val="75000"/>
                </a:schemeClr>
              </a:solidFill>
              <a:latin typeface="Britannic Bold"/>
              <a:cs typeface="Calibri" panose="020F0502020204030204"/>
            </a:endParaRPr>
          </a:p>
          <a:p>
            <a:pPr marL="0" indent="0">
              <a:buNone/>
            </a:pPr>
            <a:r>
              <a:rPr lang="fi-FI" err="1">
                <a:solidFill>
                  <a:schemeClr val="bg1"/>
                </a:solidFill>
                <a:latin typeface="Britannic Bold"/>
                <a:ea typeface="+mn-lt"/>
                <a:cs typeface="+mn-lt"/>
              </a:rPr>
              <a:t>Hallo</a:t>
            </a:r>
            <a:r>
              <a:rPr lang="fi-FI">
                <a:solidFill>
                  <a:schemeClr val="bg1"/>
                </a:solidFill>
                <a:latin typeface="Britannic Bold"/>
                <a:ea typeface="+mn-lt"/>
                <a:cs typeface="+mn-lt"/>
              </a:rPr>
              <a:t>! </a:t>
            </a:r>
            <a:r>
              <a:rPr lang="fi-FI" err="1">
                <a:solidFill>
                  <a:schemeClr val="bg1"/>
                </a:solidFill>
                <a:latin typeface="Britannic Bold"/>
                <a:ea typeface="+mn-lt"/>
                <a:cs typeface="+mn-lt"/>
              </a:rPr>
              <a:t>Wie</a:t>
            </a:r>
            <a:r>
              <a:rPr lang="fi-FI">
                <a:solidFill>
                  <a:schemeClr val="bg1"/>
                </a:solidFill>
                <a:latin typeface="Britannic Bold"/>
                <a:ea typeface="+mn-lt"/>
                <a:cs typeface="+mn-lt"/>
              </a:rPr>
              <a:t> </a:t>
            </a:r>
            <a:r>
              <a:rPr lang="fi-FI" err="1">
                <a:solidFill>
                  <a:schemeClr val="bg1"/>
                </a:solidFill>
                <a:latin typeface="Britannic Bold"/>
                <a:ea typeface="+mn-lt"/>
                <a:cs typeface="+mn-lt"/>
              </a:rPr>
              <a:t>geht’s</a:t>
            </a:r>
            <a:r>
              <a:rPr lang="fi-FI">
                <a:solidFill>
                  <a:schemeClr val="bg1"/>
                </a:solidFill>
                <a:latin typeface="Britannic Bold"/>
                <a:ea typeface="+mn-lt"/>
                <a:cs typeface="+mn-lt"/>
              </a:rPr>
              <a:t>? </a:t>
            </a:r>
            <a:endParaRPr lang="fi-FI">
              <a:solidFill>
                <a:schemeClr val="bg1"/>
              </a:solidFill>
              <a:latin typeface="Britannic Bold"/>
              <a:cs typeface="Calibri" panose="020F0502020204030204"/>
            </a:endParaRPr>
          </a:p>
          <a:p>
            <a:pPr marL="0" indent="0">
              <a:buNone/>
            </a:pPr>
            <a:r>
              <a:rPr lang="fi-FI">
                <a:solidFill>
                  <a:schemeClr val="bg1"/>
                </a:solidFill>
                <a:latin typeface="Britannic Bold"/>
                <a:ea typeface="+mn-lt"/>
                <a:cs typeface="+mn-lt"/>
              </a:rPr>
              <a:t>Saksa on Euroopan puhutuin kieli ja se on yli 100 miljoonan ihmisen äidinkieli mm. Saksassa, Itävallassa ja Sveitsissä. Saksan opiskelusta on hyötyä matkustaessa, mutta myös musiikin ja urheilun piireissä se on tärkeä kieli. Saksan kielen taitajia tarvitaan myös mm. EU:ssa, kaupan ja tekniikan aloilla sekä teollisuudessa. Tämä erityinen kielitaito voi avata portteja jatko-opintoihin ja työpaikkoihin. Saksan tunneilla opiskellaan jokapäiväiseen elämään liittyvää sanastoa ja harjoitellaan lyhyiden keskustelujen avulla arkipäivän tilanteita. Lisäksi tutustutaan saksankielisten maiden kulttuuriin, arkeen ja juhlaan. Jos kiinnostaa, mitä Rammsteinin lauluissa sanotaan, niin tervetuloa selvittämään asiaa...  </a:t>
            </a:r>
            <a:endParaRPr lang="fi-FI">
              <a:solidFill>
                <a:schemeClr val="bg1"/>
              </a:solidFill>
              <a:latin typeface="Britannic Bold"/>
              <a:cs typeface="Calibri" panose="020F0502020204030204"/>
            </a:endParaRPr>
          </a:p>
          <a:p>
            <a:pPr marL="0" indent="0">
              <a:buNone/>
            </a:pPr>
            <a:r>
              <a:rPr lang="fi-FI" err="1">
                <a:solidFill>
                  <a:schemeClr val="bg1"/>
                </a:solidFill>
                <a:latin typeface="Britannic Bold"/>
                <a:ea typeface="+mn-lt"/>
                <a:cs typeface="+mn-lt"/>
              </a:rPr>
              <a:t>Herzlich</a:t>
            </a:r>
            <a:r>
              <a:rPr lang="fi-FI">
                <a:solidFill>
                  <a:schemeClr val="bg1"/>
                </a:solidFill>
                <a:latin typeface="Britannic Bold"/>
                <a:ea typeface="+mn-lt"/>
                <a:cs typeface="+mn-lt"/>
              </a:rPr>
              <a:t> </a:t>
            </a:r>
            <a:r>
              <a:rPr lang="fi-FI" err="1">
                <a:solidFill>
                  <a:schemeClr val="bg1"/>
                </a:solidFill>
                <a:latin typeface="Britannic Bold"/>
                <a:ea typeface="+mn-lt"/>
                <a:cs typeface="+mn-lt"/>
              </a:rPr>
              <a:t>Willkommen</a:t>
            </a:r>
            <a:r>
              <a:rPr lang="fi-FI">
                <a:solidFill>
                  <a:schemeClr val="bg1"/>
                </a:solidFill>
                <a:latin typeface="Britannic Bold"/>
                <a:ea typeface="+mn-lt"/>
                <a:cs typeface="+mn-lt"/>
              </a:rPr>
              <a:t>! </a:t>
            </a:r>
            <a:endParaRPr lang="fi-FI">
              <a:solidFill>
                <a:schemeClr val="bg1"/>
              </a:solidFill>
              <a:latin typeface="Britannic Bold"/>
              <a:cs typeface="Calibri" panose="020F0502020204030204"/>
            </a:endParaRPr>
          </a:p>
          <a:p>
            <a:pPr marL="0" indent="0">
              <a:buNone/>
            </a:pPr>
            <a:endParaRPr lang="fi-FI">
              <a:cs typeface="Calibri"/>
            </a:endParaRPr>
          </a:p>
        </p:txBody>
      </p:sp>
    </p:spTree>
    <p:extLst>
      <p:ext uri="{BB962C8B-B14F-4D97-AF65-F5344CB8AC3E}">
        <p14:creationId xmlns:p14="http://schemas.microsoft.com/office/powerpoint/2010/main" val="3169509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F8F137-A81A-4EB7-A838-4BBB34D712D5}"/>
              </a:ext>
            </a:extLst>
          </p:cNvPr>
          <p:cNvSpPr>
            <a:spLocks noGrp="1"/>
          </p:cNvSpPr>
          <p:nvPr>
            <p:ph type="title"/>
          </p:nvPr>
        </p:nvSpPr>
        <p:spPr/>
        <p:txBody>
          <a:bodyPr/>
          <a:lstStyle/>
          <a:p>
            <a:r>
              <a:rPr lang="fi-FI">
                <a:cs typeface="Calibri Light" panose="020F0302020204030204"/>
              </a:rPr>
              <a:t>vVEB2 Venäjän kieli</a:t>
            </a:r>
          </a:p>
        </p:txBody>
      </p:sp>
      <p:sp>
        <p:nvSpPr>
          <p:cNvPr id="3" name="Tekstin paikkamerkki 2">
            <a:extLst>
              <a:ext uri="{FF2B5EF4-FFF2-40B4-BE49-F238E27FC236}">
                <a16:creationId xmlns:a16="http://schemas.microsoft.com/office/drawing/2014/main" id="{76775725-2065-4999-BA72-5B1E3D5E7133}"/>
              </a:ext>
            </a:extLst>
          </p:cNvPr>
          <p:cNvSpPr>
            <a:spLocks noGrp="1"/>
          </p:cNvSpPr>
          <p:nvPr>
            <p:ph type="body" idx="1"/>
          </p:nvPr>
        </p:nvSpPr>
        <p:spPr/>
        <p:txBody>
          <a:bodyPr/>
          <a:lstStyle/>
          <a:p>
            <a:endParaRPr lang="fi-FI"/>
          </a:p>
        </p:txBody>
      </p:sp>
      <p:pic>
        <p:nvPicPr>
          <p:cNvPr id="7" name="Kuva 7" descr="Kuva, joka sisältää kohteen taivas, ulko, henkilöt, rakennus&#10;&#10;Kuvaus luotu automaattisesti">
            <a:extLst>
              <a:ext uri="{FF2B5EF4-FFF2-40B4-BE49-F238E27FC236}">
                <a16:creationId xmlns:a16="http://schemas.microsoft.com/office/drawing/2014/main" id="{A4BC05B9-9AF2-40FB-8CBA-F646A290DF9C}"/>
              </a:ext>
            </a:extLst>
          </p:cNvPr>
          <p:cNvPicPr>
            <a:picLocks noGrp="1" noChangeAspect="1"/>
          </p:cNvPicPr>
          <p:nvPr>
            <p:ph sz="half" idx="2"/>
          </p:nvPr>
        </p:nvPicPr>
        <p:blipFill>
          <a:blip r:embed="rId2"/>
          <a:stretch>
            <a:fillRect/>
          </a:stretch>
        </p:blipFill>
        <p:spPr>
          <a:xfrm>
            <a:off x="6283957" y="2647110"/>
            <a:ext cx="5020077" cy="3290348"/>
          </a:xfrm>
        </p:spPr>
      </p:pic>
      <p:sp>
        <p:nvSpPr>
          <p:cNvPr id="5" name="Tekstin paikkamerkki 4">
            <a:extLst>
              <a:ext uri="{FF2B5EF4-FFF2-40B4-BE49-F238E27FC236}">
                <a16:creationId xmlns:a16="http://schemas.microsoft.com/office/drawing/2014/main" id="{5B36A468-64A3-4915-AC4D-58D0150E2780}"/>
              </a:ext>
            </a:extLst>
          </p:cNvPr>
          <p:cNvSpPr>
            <a:spLocks noGrp="1"/>
          </p:cNvSpPr>
          <p:nvPr>
            <p:ph type="body" sz="quarter" idx="3"/>
          </p:nvPr>
        </p:nvSpPr>
        <p:spPr/>
        <p:txBody>
          <a:bodyPr/>
          <a:lstStyle/>
          <a:p>
            <a:endParaRPr lang="fi-FI"/>
          </a:p>
        </p:txBody>
      </p:sp>
      <p:sp>
        <p:nvSpPr>
          <p:cNvPr id="6" name="Sisällön paikkamerkki 5">
            <a:extLst>
              <a:ext uri="{FF2B5EF4-FFF2-40B4-BE49-F238E27FC236}">
                <a16:creationId xmlns:a16="http://schemas.microsoft.com/office/drawing/2014/main" id="{554C4910-62D1-409A-B9C2-0CEC835C801E}"/>
              </a:ext>
            </a:extLst>
          </p:cNvPr>
          <p:cNvSpPr>
            <a:spLocks noGrp="1"/>
          </p:cNvSpPr>
          <p:nvPr>
            <p:ph sz="quarter" idx="4"/>
          </p:nvPr>
        </p:nvSpPr>
        <p:spPr>
          <a:xfrm>
            <a:off x="1251333" y="2771316"/>
            <a:ext cx="4669068" cy="3262275"/>
          </a:xfrm>
        </p:spPr>
        <p:txBody>
          <a:bodyPr vert="horz" lIns="91440" tIns="45720" rIns="91440" bIns="45720" rtlCol="0" anchor="t">
            <a:normAutofit/>
          </a:bodyPr>
          <a:lstStyle/>
          <a:p>
            <a:r>
              <a:rPr lang="fi-FI" sz="1600">
                <a:cs typeface="Calibri"/>
              </a:rPr>
              <a:t>Venäjän kielen taito, jopa perusasioiden osaaminen antaa etua työmarkkinoilla.</a:t>
            </a:r>
          </a:p>
          <a:p>
            <a:r>
              <a:rPr lang="fi-FI" sz="1600">
                <a:cs typeface="Calibri"/>
              </a:rPr>
              <a:t>Venäjä on yksi maailman puhutuimmista kielistä.</a:t>
            </a:r>
          </a:p>
          <a:p>
            <a:r>
              <a:rPr lang="fi-FI" sz="1600">
                <a:cs typeface="Calibri"/>
              </a:rPr>
              <a:t>Venäjä on Suomen naapurimaa ja Suomella on paljon kaupallisia ja yhteiskunnallisia yhteyksiä Venäjälle.</a:t>
            </a:r>
          </a:p>
          <a:p>
            <a:r>
              <a:rPr lang="fi-FI" sz="1600">
                <a:cs typeface="Calibri"/>
              </a:rPr>
              <a:t>Opiskelu alkaa kyrillisten kirjainten opiskelusta. Keväällä opiskelemme jokapäiväisen elämän puhetilanteita ja tutustumme venäläiseen kulttuuriin.</a:t>
            </a:r>
          </a:p>
          <a:p>
            <a:r>
              <a:rPr lang="fi-FI" sz="1600">
                <a:cs typeface="Calibri"/>
              </a:rPr>
              <a:t>Suomessa asuu paljon äidinkielenään venäjää puhuvia ihmisiä.</a:t>
            </a:r>
          </a:p>
          <a:p>
            <a:endParaRPr lang="fi-FI" sz="1600">
              <a:cs typeface="Calibri"/>
            </a:endParaRPr>
          </a:p>
        </p:txBody>
      </p:sp>
    </p:spTree>
    <p:extLst>
      <p:ext uri="{BB962C8B-B14F-4D97-AF65-F5344CB8AC3E}">
        <p14:creationId xmlns:p14="http://schemas.microsoft.com/office/powerpoint/2010/main" val="205302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03ADA8-5D34-457E-962A-0B0F375887EE}"/>
              </a:ext>
            </a:extLst>
          </p:cNvPr>
          <p:cNvSpPr>
            <a:spLocks noGrp="1"/>
          </p:cNvSpPr>
          <p:nvPr>
            <p:ph type="title"/>
          </p:nvPr>
        </p:nvSpPr>
        <p:spPr>
          <a:xfrm>
            <a:off x="648930" y="629266"/>
            <a:ext cx="5616217" cy="1622321"/>
          </a:xfrm>
        </p:spPr>
        <p:txBody>
          <a:bodyPr>
            <a:normAutofit/>
          </a:bodyPr>
          <a:lstStyle/>
          <a:p>
            <a:r>
              <a:rPr lang="fi-FI" err="1">
                <a:cs typeface="Calibri Light"/>
              </a:rPr>
              <a:t>vKO</a:t>
            </a:r>
            <a:r>
              <a:rPr lang="fi-FI">
                <a:cs typeface="Calibri Light"/>
              </a:rPr>
              <a:t> Kotitalous: </a:t>
            </a:r>
            <a:br>
              <a:rPr lang="fi-FI">
                <a:cs typeface="Calibri Light"/>
              </a:rPr>
            </a:br>
            <a:r>
              <a:rPr lang="fi-FI" err="1">
                <a:cs typeface="Calibri Light"/>
              </a:rPr>
              <a:t>Mun</a:t>
            </a:r>
            <a:r>
              <a:rPr lang="fi-FI">
                <a:cs typeface="Calibri Light"/>
              </a:rPr>
              <a:t> safkaa</a:t>
            </a:r>
            <a:endParaRPr lang="fi-FI"/>
          </a:p>
        </p:txBody>
      </p:sp>
      <p:sp>
        <p:nvSpPr>
          <p:cNvPr id="3" name="Sisällön paikkamerkki 2">
            <a:extLst>
              <a:ext uri="{FF2B5EF4-FFF2-40B4-BE49-F238E27FC236}">
                <a16:creationId xmlns:a16="http://schemas.microsoft.com/office/drawing/2014/main" id="{BD98E80C-AA3E-462C-BBF4-389EC360F618}"/>
              </a:ext>
            </a:extLst>
          </p:cNvPr>
          <p:cNvSpPr>
            <a:spLocks noGrp="1"/>
          </p:cNvSpPr>
          <p:nvPr>
            <p:ph idx="1"/>
          </p:nvPr>
        </p:nvSpPr>
        <p:spPr>
          <a:xfrm>
            <a:off x="648931" y="2438400"/>
            <a:ext cx="5616216" cy="3785419"/>
          </a:xfrm>
        </p:spPr>
        <p:txBody>
          <a:bodyPr vert="horz" lIns="91440" tIns="45720" rIns="91440" bIns="45720" rtlCol="0" anchor="t">
            <a:normAutofit/>
          </a:bodyPr>
          <a:lstStyle/>
          <a:p>
            <a:pPr>
              <a:spcBef>
                <a:spcPts val="1300"/>
              </a:spcBef>
            </a:pPr>
            <a:r>
              <a:rPr lang="fi-FI" b="1">
                <a:ea typeface="+mj-lt"/>
                <a:cs typeface="+mj-lt"/>
              </a:rPr>
              <a:t>Tutustutaan eri ruoka-aineisiin ja valmistetaan niistä herkullisia suomalaisia ja kansainvälisiä ateriakokonaisuuksia ja leivonnaisia.</a:t>
            </a:r>
            <a:endParaRPr lang="fi-FI">
              <a:ea typeface="+mj-lt"/>
              <a:cs typeface="+mj-lt"/>
            </a:endParaRPr>
          </a:p>
          <a:p>
            <a:pPr>
              <a:spcBef>
                <a:spcPts val="1300"/>
              </a:spcBef>
            </a:pPr>
            <a:r>
              <a:rPr lang="fi-FI" b="1">
                <a:ea typeface="+mj-lt"/>
                <a:cs typeface="+mj-lt"/>
              </a:rPr>
              <a:t>Painotetaan oppilaiden omaa suunnittelua ja aktiivisuutta. </a:t>
            </a:r>
          </a:p>
          <a:p>
            <a:pPr>
              <a:spcBef>
                <a:spcPts val="1300"/>
              </a:spcBef>
            </a:pPr>
            <a:r>
              <a:rPr lang="fi-FI" b="1"/>
              <a:t>Tavoitteena oppilaiden omatoimisuuden ja vastuunottamisen lisääntyminen.</a:t>
            </a:r>
          </a:p>
        </p:txBody>
      </p:sp>
      <p:sp>
        <p:nvSpPr>
          <p:cNvPr id="20"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2" name="Rectangle 21">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15" name="Kuva 15" descr="Kuva, joka sisältää kohteen sisä, ruoka, jälkiruoka&#10;&#10;Kuvaus luotu automaattisesti">
            <a:extLst>
              <a:ext uri="{FF2B5EF4-FFF2-40B4-BE49-F238E27FC236}">
                <a16:creationId xmlns:a16="http://schemas.microsoft.com/office/drawing/2014/main" id="{473BAC3E-58C5-424A-ADD6-49F1A8304ABC}"/>
              </a:ext>
            </a:extLst>
          </p:cNvPr>
          <p:cNvPicPr>
            <a:picLocks noChangeAspect="1"/>
          </p:cNvPicPr>
          <p:nvPr/>
        </p:nvPicPr>
        <p:blipFill>
          <a:blip r:embed="rId3"/>
          <a:stretch>
            <a:fillRect/>
          </a:stretch>
        </p:blipFill>
        <p:spPr>
          <a:xfrm>
            <a:off x="7885031" y="647698"/>
            <a:ext cx="3337560" cy="5562601"/>
          </a:xfrm>
          <a:prstGeom prst="rect">
            <a:avLst/>
          </a:prstGeom>
          <a:effectLst/>
        </p:spPr>
      </p:pic>
      <p:sp>
        <p:nvSpPr>
          <p:cNvPr id="26" name="Rectangle 25">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80244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3"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45" name="Freeform: Shape 44">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90E257B8-2C1A-43B0-A1AC-562360E00538}"/>
              </a:ext>
            </a:extLst>
          </p:cNvPr>
          <p:cNvSpPr>
            <a:spLocks noGrp="1"/>
          </p:cNvSpPr>
          <p:nvPr>
            <p:ph type="title"/>
          </p:nvPr>
        </p:nvSpPr>
        <p:spPr>
          <a:xfrm>
            <a:off x="653143" y="947420"/>
            <a:ext cx="3522879" cy="4470821"/>
          </a:xfrm>
        </p:spPr>
        <p:txBody>
          <a:bodyPr>
            <a:normAutofit/>
          </a:bodyPr>
          <a:lstStyle/>
          <a:p>
            <a:pPr algn="r"/>
            <a:r>
              <a:rPr lang="fi-FI" err="1">
                <a:solidFill>
                  <a:srgbClr val="FFFFFF"/>
                </a:solidFill>
                <a:cs typeface="Calibri Light"/>
              </a:rPr>
              <a:t>vKUM</a:t>
            </a:r>
            <a:r>
              <a:rPr lang="fi-FI">
                <a:solidFill>
                  <a:srgbClr val="FFFFFF"/>
                </a:solidFill>
                <a:cs typeface="Calibri Light"/>
              </a:rPr>
              <a:t>: Kuvataide    </a:t>
            </a:r>
            <a:r>
              <a:rPr lang="fi-FI" err="1">
                <a:solidFill>
                  <a:srgbClr val="FFFFFF"/>
                </a:solidFill>
                <a:cs typeface="Calibri Light"/>
              </a:rPr>
              <a:t>Mediakuvis</a:t>
            </a:r>
            <a:endParaRPr lang="fi-FI" err="1">
              <a:solidFill>
                <a:srgbClr val="FFFFFF"/>
              </a:solidFill>
            </a:endParaRPr>
          </a:p>
        </p:txBody>
      </p:sp>
      <p:sp>
        <p:nvSpPr>
          <p:cNvPr id="3" name="Sisällön paikkamerkki 2">
            <a:extLst>
              <a:ext uri="{FF2B5EF4-FFF2-40B4-BE49-F238E27FC236}">
                <a16:creationId xmlns:a16="http://schemas.microsoft.com/office/drawing/2014/main" id="{ED08FD1E-D796-4F2C-97A7-B7BFF1D8E59D}"/>
              </a:ext>
            </a:extLst>
          </p:cNvPr>
          <p:cNvSpPr>
            <a:spLocks noGrp="1"/>
          </p:cNvSpPr>
          <p:nvPr>
            <p:ph idx="1"/>
          </p:nvPr>
        </p:nvSpPr>
        <p:spPr>
          <a:xfrm>
            <a:off x="5214692" y="1137920"/>
            <a:ext cx="5919503" cy="4470821"/>
          </a:xfrm>
        </p:spPr>
        <p:txBody>
          <a:bodyPr vert="horz" lIns="91440" tIns="45720" rIns="91440" bIns="45720" rtlCol="0" anchor="t">
            <a:normAutofit/>
          </a:bodyPr>
          <a:lstStyle/>
          <a:p>
            <a:pPr>
              <a:lnSpc>
                <a:spcPct val="90000"/>
              </a:lnSpc>
            </a:pPr>
            <a:r>
              <a:rPr lang="fi-FI" sz="1900">
                <a:latin typeface="Calibri"/>
                <a:cs typeface="Calibri"/>
              </a:rPr>
              <a:t>Kurssilla keskitytään eri medioiden kuviin ja perehdytään erityisesti elokuvailmaisuun.</a:t>
            </a:r>
            <a:endParaRPr lang="fi-FI" sz="1900">
              <a:ea typeface="+mj-lt"/>
              <a:cs typeface="Calibri"/>
            </a:endParaRPr>
          </a:p>
          <a:p>
            <a:pPr>
              <a:lnSpc>
                <a:spcPct val="90000"/>
              </a:lnSpc>
            </a:pPr>
            <a:r>
              <a:rPr lang="fi-FI" sz="1900">
                <a:latin typeface="Calibri"/>
                <a:cs typeface="Calibri"/>
              </a:rPr>
              <a:t>Opetellaan käyttämään digitaalista järjestelmäkameraa sekä editointi- ja kuvankäsittelyohjelmia. </a:t>
            </a:r>
            <a:endParaRPr lang="fi-FI" sz="1900">
              <a:ea typeface="+mj-lt"/>
              <a:cs typeface="+mj-lt"/>
            </a:endParaRPr>
          </a:p>
          <a:p>
            <a:pPr>
              <a:lnSpc>
                <a:spcPct val="90000"/>
              </a:lnSpc>
            </a:pPr>
            <a:r>
              <a:rPr lang="fi-FI" sz="1900">
                <a:latin typeface="Calibri"/>
                <a:cs typeface="Calibri"/>
              </a:rPr>
              <a:t>Tehdään esimerkiksi animaatioita, lyhytelokuvia, dokumentteja ja harjoittelemme tietenkin valokuvaamisen perusteita.</a:t>
            </a:r>
            <a:endParaRPr lang="fi-FI" sz="1900">
              <a:ea typeface="+mj-lt"/>
              <a:cs typeface="+mj-lt"/>
            </a:endParaRPr>
          </a:p>
          <a:p>
            <a:pPr>
              <a:lnSpc>
                <a:spcPct val="90000"/>
              </a:lnSpc>
            </a:pPr>
            <a:r>
              <a:rPr lang="fi-FI" sz="1900">
                <a:latin typeface="Calibri"/>
                <a:cs typeface="Calibri"/>
              </a:rPr>
              <a:t>Kurssilla vahvistetaan oppilaiden medialukutaitoja ja -kriittisyyttä.</a:t>
            </a:r>
            <a:endParaRPr lang="fi-FI" sz="1900">
              <a:ea typeface="+mj-lt"/>
              <a:cs typeface="+mj-lt"/>
            </a:endParaRPr>
          </a:p>
          <a:p>
            <a:pPr>
              <a:lnSpc>
                <a:spcPct val="90000"/>
              </a:lnSpc>
            </a:pPr>
            <a:r>
              <a:rPr lang="fi-FI" sz="1900">
                <a:latin typeface="Calibri"/>
                <a:cs typeface="Calibri"/>
              </a:rPr>
              <a:t>Kurssilla työskennellään pääasiassa ryhmissä, mutta yksilötöitäkin pääsee toteuttamaan.</a:t>
            </a:r>
            <a:endParaRPr lang="fi-FI" sz="1900">
              <a:ea typeface="+mj-lt"/>
              <a:cs typeface="+mj-lt"/>
            </a:endParaRPr>
          </a:p>
          <a:p>
            <a:pPr>
              <a:lnSpc>
                <a:spcPct val="90000"/>
              </a:lnSpc>
            </a:pPr>
            <a:r>
              <a:rPr lang="fi-FI" sz="1900">
                <a:latin typeface="Calibri"/>
                <a:cs typeface="Calibri"/>
              </a:rPr>
              <a:t>9.luokan keväällä lyhytelokuva pikkuryhmissä</a:t>
            </a:r>
          </a:p>
          <a:p>
            <a:pPr>
              <a:lnSpc>
                <a:spcPct val="90000"/>
              </a:lnSpc>
            </a:pPr>
            <a:r>
              <a:rPr lang="fi-FI" sz="1900">
                <a:latin typeface="Calibri"/>
                <a:cs typeface="Calibri"/>
              </a:rPr>
              <a:t>Tutustu esimerkkianimaatioihin alla olevista linkeistä.</a:t>
            </a:r>
          </a:p>
          <a:p>
            <a:pPr>
              <a:lnSpc>
                <a:spcPct val="90000"/>
              </a:lnSpc>
            </a:pPr>
            <a:endParaRPr lang="fi-FI" sz="1900">
              <a:latin typeface="Calibri"/>
              <a:cs typeface="Calibri"/>
            </a:endParaRPr>
          </a:p>
        </p:txBody>
      </p:sp>
      <p:sp>
        <p:nvSpPr>
          <p:cNvPr id="16" name="Tekstiruutu 15">
            <a:extLst>
              <a:ext uri="{FF2B5EF4-FFF2-40B4-BE49-F238E27FC236}">
                <a16:creationId xmlns:a16="http://schemas.microsoft.com/office/drawing/2014/main" id="{A2B4586C-DC40-4D86-8D86-B60B91BC2049}"/>
              </a:ext>
            </a:extLst>
          </p:cNvPr>
          <p:cNvSpPr txBox="1"/>
          <p:nvPr/>
        </p:nvSpPr>
        <p:spPr>
          <a:xfrm>
            <a:off x="7169151" y="5422900"/>
            <a:ext cx="50821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solidFill>
                  <a:schemeClr val="accent4">
                    <a:lumMod val="75000"/>
                  </a:schemeClr>
                </a:solidFill>
                <a:ea typeface="+mn-lt"/>
                <a:cs typeface="+mn-lt"/>
                <a:hlinkClick r:id="rId2">
                  <a:extLst>
                    <a:ext uri="{A12FA001-AC4F-418D-AE19-62706E023703}">
                      <ahyp:hlinkClr xmlns:ahyp="http://schemas.microsoft.com/office/drawing/2018/hyperlinkcolor" val="tx"/>
                    </a:ext>
                  </a:extLst>
                </a:hlinkClick>
              </a:rPr>
              <a:t>kuvis -animaatio (open esimerkki).mp4</a:t>
            </a:r>
            <a:endParaRPr lang="fi-FI">
              <a:solidFill>
                <a:schemeClr val="accent4">
                  <a:lumMod val="75000"/>
                </a:schemeClr>
              </a:solidFill>
            </a:endParaRPr>
          </a:p>
        </p:txBody>
      </p:sp>
      <p:sp>
        <p:nvSpPr>
          <p:cNvPr id="17" name="Tekstiruutu 16">
            <a:extLst>
              <a:ext uri="{FF2B5EF4-FFF2-40B4-BE49-F238E27FC236}">
                <a16:creationId xmlns:a16="http://schemas.microsoft.com/office/drawing/2014/main" id="{5CEE684A-551C-4188-8AFE-4B65A467ECD1}"/>
              </a:ext>
            </a:extLst>
          </p:cNvPr>
          <p:cNvSpPr txBox="1"/>
          <p:nvPr/>
        </p:nvSpPr>
        <p:spPr>
          <a:xfrm>
            <a:off x="7174442" y="5925608"/>
            <a:ext cx="4743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solidFill>
                  <a:schemeClr val="accent4">
                    <a:lumMod val="75000"/>
                  </a:schemeClr>
                </a:solidFill>
                <a:ea typeface="+mn-lt"/>
                <a:cs typeface="+mn-lt"/>
                <a:hlinkClick r:id="rId3">
                  <a:extLst>
                    <a:ext uri="{A12FA001-AC4F-418D-AE19-62706E023703}">
                      <ahyp:hlinkClr xmlns:ahyp="http://schemas.microsoft.com/office/drawing/2018/hyperlinkcolor" val="tx"/>
                    </a:ext>
                  </a:extLst>
                </a:hlinkClick>
              </a:rPr>
              <a:t>yhteishaku animaatio (oppilastyö).mp4</a:t>
            </a:r>
            <a:endParaRPr lang="fi-FI">
              <a:solidFill>
                <a:schemeClr val="accent4">
                  <a:lumMod val="75000"/>
                </a:schemeClr>
              </a:solidFill>
            </a:endParaRPr>
          </a:p>
        </p:txBody>
      </p:sp>
      <p:pic>
        <p:nvPicPr>
          <p:cNvPr id="4" name="Kuva 4" descr="Kuva, joka sisältää kohteen ruoho, ulko, puu, henkilö&#10;&#10;Kuvaus luotu automaattisesti">
            <a:extLst>
              <a:ext uri="{FF2B5EF4-FFF2-40B4-BE49-F238E27FC236}">
                <a16:creationId xmlns:a16="http://schemas.microsoft.com/office/drawing/2014/main" id="{59CEDF48-2950-44AB-B09B-686016412285}"/>
              </a:ext>
            </a:extLst>
          </p:cNvPr>
          <p:cNvPicPr>
            <a:picLocks noChangeAspect="1"/>
          </p:cNvPicPr>
          <p:nvPr/>
        </p:nvPicPr>
        <p:blipFill>
          <a:blip r:embed="rId4"/>
          <a:stretch>
            <a:fillRect/>
          </a:stretch>
        </p:blipFill>
        <p:spPr>
          <a:xfrm>
            <a:off x="984849" y="3773329"/>
            <a:ext cx="3022600" cy="2016442"/>
          </a:xfrm>
          <a:prstGeom prst="rect">
            <a:avLst/>
          </a:prstGeom>
        </p:spPr>
      </p:pic>
      <p:sp>
        <p:nvSpPr>
          <p:cNvPr id="5" name="Tekstiruutu 4">
            <a:extLst>
              <a:ext uri="{FF2B5EF4-FFF2-40B4-BE49-F238E27FC236}">
                <a16:creationId xmlns:a16="http://schemas.microsoft.com/office/drawing/2014/main" id="{DA2781C2-3987-4297-A553-9FE1F6D73E9D}"/>
              </a:ext>
            </a:extLst>
          </p:cNvPr>
          <p:cNvSpPr txBox="1"/>
          <p:nvPr/>
        </p:nvSpPr>
        <p:spPr>
          <a:xfrm>
            <a:off x="914400" y="593090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solidFill>
                  <a:schemeClr val="bg1"/>
                </a:solidFill>
              </a:rPr>
              <a:t>Kuva: </a:t>
            </a:r>
            <a:r>
              <a:rPr lang="fi-FI" sz="1000" err="1">
                <a:solidFill>
                  <a:schemeClr val="bg1"/>
                </a:solidFill>
              </a:rPr>
              <a:t>Pixabay</a:t>
            </a:r>
            <a:endParaRPr lang="fi-FI" sz="1000">
              <a:solidFill>
                <a:schemeClr val="bg1"/>
              </a:solidFill>
            </a:endParaRPr>
          </a:p>
        </p:txBody>
      </p:sp>
    </p:spTree>
    <p:extLst>
      <p:ext uri="{BB962C8B-B14F-4D97-AF65-F5344CB8AC3E}">
        <p14:creationId xmlns:p14="http://schemas.microsoft.com/office/powerpoint/2010/main" val="188463163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sisä, henkilö, sotkuinen&#10;&#10;Kuvaus luotu automaattisesti">
            <a:extLst>
              <a:ext uri="{FF2B5EF4-FFF2-40B4-BE49-F238E27FC236}">
                <a16:creationId xmlns:a16="http://schemas.microsoft.com/office/drawing/2014/main" id="{C9709C0D-0746-4539-98AB-B4B3B512A010}"/>
              </a:ext>
            </a:extLst>
          </p:cNvPr>
          <p:cNvPicPr>
            <a:picLocks noChangeAspect="1"/>
          </p:cNvPicPr>
          <p:nvPr/>
        </p:nvPicPr>
        <p:blipFill rotWithShape="1">
          <a:blip r:embed="rId2"/>
          <a:srcRect l="15757" r="14754"/>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6" name="Freeform: Shape 25">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650583F8-5527-4F82-A333-BD812C541B5D}"/>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2800" err="1"/>
              <a:t>vKUM</a:t>
            </a:r>
            <a:r>
              <a:rPr lang="en-US" sz="2800"/>
              <a:t> </a:t>
            </a:r>
            <a:r>
              <a:rPr lang="en-US" sz="2800" err="1"/>
              <a:t>Kuvataide</a:t>
            </a:r>
            <a:r>
              <a:rPr lang="en-US" sz="2800"/>
              <a:t>: </a:t>
            </a:r>
            <a:r>
              <a:rPr lang="en-US" sz="2800" err="1"/>
              <a:t>Mediakuvis</a:t>
            </a:r>
            <a:endParaRPr lang="en-US" sz="2800" err="1">
              <a:cs typeface="Calibri Light"/>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kstiruutu 4">
            <a:extLst>
              <a:ext uri="{FF2B5EF4-FFF2-40B4-BE49-F238E27FC236}">
                <a16:creationId xmlns:a16="http://schemas.microsoft.com/office/drawing/2014/main" id="{CC8018BC-7DB5-414D-A170-C8B56BAA1CD6}"/>
              </a:ext>
            </a:extLst>
          </p:cNvPr>
          <p:cNvSpPr txBox="1"/>
          <p:nvPr/>
        </p:nvSpPr>
        <p:spPr>
          <a:xfrm>
            <a:off x="383000" y="2706147"/>
            <a:ext cx="3427000" cy="321916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200" err="1">
                <a:cs typeface="Calibri"/>
              </a:rPr>
              <a:t>Animaatioissa</a:t>
            </a:r>
            <a:r>
              <a:rPr lang="en-US" sz="2200">
                <a:cs typeface="Calibri"/>
              </a:rPr>
              <a:t> </a:t>
            </a:r>
            <a:r>
              <a:rPr lang="en-US" sz="2200" err="1">
                <a:cs typeface="Calibri"/>
              </a:rPr>
              <a:t>käytettävät</a:t>
            </a:r>
            <a:r>
              <a:rPr lang="en-US" sz="2200">
                <a:cs typeface="Calibri"/>
              </a:rPr>
              <a:t> </a:t>
            </a:r>
            <a:r>
              <a:rPr lang="en-US" sz="2200" err="1">
                <a:cs typeface="Calibri"/>
              </a:rPr>
              <a:t>nuket</a:t>
            </a:r>
            <a:r>
              <a:rPr lang="en-US" sz="2200">
                <a:cs typeface="Calibri"/>
              </a:rPr>
              <a:t> </a:t>
            </a:r>
            <a:r>
              <a:rPr lang="en-US" sz="2200" err="1">
                <a:cs typeface="Calibri"/>
              </a:rPr>
              <a:t>voi</a:t>
            </a:r>
            <a:r>
              <a:rPr lang="en-US" sz="2200">
                <a:cs typeface="Calibri"/>
              </a:rPr>
              <a:t> </a:t>
            </a:r>
            <a:r>
              <a:rPr lang="en-US" sz="2200" err="1">
                <a:cs typeface="Calibri"/>
              </a:rPr>
              <a:t>tehdä</a:t>
            </a:r>
            <a:r>
              <a:rPr lang="en-US" sz="2200">
                <a:cs typeface="Calibri"/>
              </a:rPr>
              <a:t> </a:t>
            </a:r>
            <a:r>
              <a:rPr lang="en-US" sz="2200" err="1">
                <a:cs typeface="Calibri"/>
              </a:rPr>
              <a:t>myös</a:t>
            </a:r>
            <a:r>
              <a:rPr lang="en-US" sz="2200">
                <a:cs typeface="Calibri"/>
              </a:rPr>
              <a:t> </a:t>
            </a:r>
            <a:r>
              <a:rPr lang="en-US" sz="2200" err="1">
                <a:cs typeface="Calibri"/>
              </a:rPr>
              <a:t>itse</a:t>
            </a:r>
            <a:r>
              <a:rPr lang="en-US" sz="2200">
                <a:cs typeface="Calibri"/>
              </a:rPr>
              <a:t>.</a:t>
            </a:r>
            <a:endParaRPr lang="fi-FI" sz="2200">
              <a:cs typeface="Calibri"/>
            </a:endParaRP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a:lnSpc>
                <a:spcPct val="90000"/>
              </a:lnSpc>
              <a:spcAft>
                <a:spcPts val="600"/>
              </a:spcAft>
            </a:pPr>
            <a:endParaRPr lang="en-US" sz="1700"/>
          </a:p>
          <a:p>
            <a:pPr>
              <a:lnSpc>
                <a:spcPct val="90000"/>
              </a:lnSpc>
              <a:spcAft>
                <a:spcPts val="600"/>
              </a:spcAft>
            </a:pPr>
            <a:endParaRPr lang="en-US" sz="1700">
              <a:cs typeface="Calibri"/>
            </a:endParaRPr>
          </a:p>
          <a:p>
            <a:pPr>
              <a:lnSpc>
                <a:spcPct val="90000"/>
              </a:lnSpc>
              <a:spcAft>
                <a:spcPts val="600"/>
              </a:spcAft>
            </a:pPr>
            <a:r>
              <a:rPr lang="en-US" sz="1700"/>
              <a:t>Kuva: </a:t>
            </a:r>
            <a:r>
              <a:rPr lang="en-US" sz="1700" err="1"/>
              <a:t>oppilastyö</a:t>
            </a:r>
            <a:endParaRPr lang="en-US" sz="1700" err="1">
              <a:cs typeface="Calibri"/>
            </a:endParaRPr>
          </a:p>
        </p:txBody>
      </p:sp>
    </p:spTree>
    <p:extLst>
      <p:ext uri="{BB962C8B-B14F-4D97-AF65-F5344CB8AC3E}">
        <p14:creationId xmlns:p14="http://schemas.microsoft.com/office/powerpoint/2010/main" val="1256333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035E985F-E64E-4C12-94A1-071BF50BE522}"/>
              </a:ext>
            </a:extLst>
          </p:cNvPr>
          <p:cNvSpPr>
            <a:spLocks noGrp="1"/>
          </p:cNvSpPr>
          <p:nvPr>
            <p:ph type="title"/>
          </p:nvPr>
        </p:nvSpPr>
        <p:spPr>
          <a:xfrm>
            <a:off x="1103312" y="452718"/>
            <a:ext cx="8947522" cy="1400530"/>
          </a:xfrm>
        </p:spPr>
        <p:txBody>
          <a:bodyPr anchor="ctr">
            <a:normAutofit/>
          </a:bodyPr>
          <a:lstStyle/>
          <a:p>
            <a:r>
              <a:rPr lang="fi-FI">
                <a:solidFill>
                  <a:srgbClr val="FFFFFF"/>
                </a:solidFill>
                <a:cs typeface="Calibri Light"/>
              </a:rPr>
              <a:t>Valinnaisaineet 9. luokka</a:t>
            </a:r>
            <a:endParaRPr lang="fi-FI">
              <a:solidFill>
                <a:srgbClr val="FFFFFF"/>
              </a:solidFill>
            </a:endParaRPr>
          </a:p>
        </p:txBody>
      </p:sp>
      <p:sp>
        <p:nvSpPr>
          <p:cNvPr id="3" name="Sisällön paikkamerkki 2">
            <a:extLst>
              <a:ext uri="{FF2B5EF4-FFF2-40B4-BE49-F238E27FC236}">
                <a16:creationId xmlns:a16="http://schemas.microsoft.com/office/drawing/2014/main" id="{6CAE862D-225B-47EC-BEF3-B10A89439727}"/>
              </a:ext>
            </a:extLst>
          </p:cNvPr>
          <p:cNvSpPr>
            <a:spLocks noGrp="1"/>
          </p:cNvSpPr>
          <p:nvPr>
            <p:ph idx="1"/>
          </p:nvPr>
        </p:nvSpPr>
        <p:spPr>
          <a:xfrm>
            <a:off x="1103312" y="2763520"/>
            <a:ext cx="8946541" cy="3484879"/>
          </a:xfrm>
        </p:spPr>
        <p:txBody>
          <a:bodyPr vert="horz" lIns="91440" tIns="45720" rIns="91440" bIns="45720" rtlCol="0" anchor="t">
            <a:normAutofit/>
          </a:bodyPr>
          <a:lstStyle/>
          <a:p>
            <a:r>
              <a:rPr lang="fi-FI">
                <a:cs typeface="Calibri"/>
              </a:rPr>
              <a:t>Valinnaisaineryhmät: TT , VV, </a:t>
            </a:r>
            <a:r>
              <a:rPr lang="fi-FI" err="1">
                <a:cs typeface="Calibri"/>
              </a:rPr>
              <a:t>xTT</a:t>
            </a:r>
            <a:r>
              <a:rPr lang="fi-FI">
                <a:cs typeface="Calibri"/>
              </a:rPr>
              <a:t> ja </a:t>
            </a:r>
            <a:r>
              <a:rPr lang="fi-FI" err="1">
                <a:cs typeface="Calibri"/>
              </a:rPr>
              <a:t>xV</a:t>
            </a:r>
            <a:endParaRPr lang="fi-FI">
              <a:cs typeface="Calibri"/>
            </a:endParaRPr>
          </a:p>
          <a:p>
            <a:r>
              <a:rPr lang="fi-FI">
                <a:cs typeface="Calibri"/>
              </a:rPr>
              <a:t>Jokaisesta ryhmästä tehdään yksi valinta ja yksi varavalinta.</a:t>
            </a:r>
          </a:p>
          <a:p>
            <a:r>
              <a:rPr lang="fi-FI" b="1">
                <a:cs typeface="Calibri"/>
              </a:rPr>
              <a:t>Valinnat tehdään Wilmassa 3.-12.4.2023.</a:t>
            </a:r>
          </a:p>
          <a:p>
            <a:r>
              <a:rPr lang="fi-FI">
                <a:cs typeface="Calibri"/>
              </a:rPr>
              <a:t>Saat valintojen kokonaisuuden hahmottamiseksi paperiversion.</a:t>
            </a:r>
          </a:p>
          <a:p>
            <a:r>
              <a:rPr lang="fi-FI">
                <a:cs typeface="Calibri"/>
              </a:rPr>
              <a:t>Opettajat esittelevät valinnaisaineita ennen valintojen tekoa.</a:t>
            </a:r>
          </a:p>
          <a:p>
            <a:r>
              <a:rPr lang="fi-FI">
                <a:cs typeface="Calibri"/>
              </a:rPr>
              <a:t>8. luokalta aloitettu vieras kieli jatkuu 9. luokalla.</a:t>
            </a:r>
          </a:p>
          <a:p>
            <a:endParaRPr lang="fi-FI">
              <a:cs typeface="Calibri"/>
            </a:endParaRPr>
          </a:p>
          <a:p>
            <a:endParaRPr lang="fi-FI">
              <a:cs typeface="Calibri"/>
            </a:endParaRPr>
          </a:p>
        </p:txBody>
      </p:sp>
    </p:spTree>
    <p:extLst>
      <p:ext uri="{BB962C8B-B14F-4D97-AF65-F5344CB8AC3E}">
        <p14:creationId xmlns:p14="http://schemas.microsoft.com/office/powerpoint/2010/main" val="375998837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1"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Otsikko 1">
            <a:extLst>
              <a:ext uri="{FF2B5EF4-FFF2-40B4-BE49-F238E27FC236}">
                <a16:creationId xmlns:a16="http://schemas.microsoft.com/office/drawing/2014/main" id="{5C57E3B2-0896-4F81-84D7-AFEC5EE89D4D}"/>
              </a:ext>
            </a:extLst>
          </p:cNvPr>
          <p:cNvSpPr>
            <a:spLocks noGrp="1"/>
          </p:cNvSpPr>
          <p:nvPr>
            <p:ph type="title"/>
          </p:nvPr>
        </p:nvSpPr>
        <p:spPr>
          <a:xfrm>
            <a:off x="648930" y="629267"/>
            <a:ext cx="9252154" cy="1016654"/>
          </a:xfrm>
        </p:spPr>
        <p:txBody>
          <a:bodyPr>
            <a:normAutofit/>
          </a:bodyPr>
          <a:lstStyle/>
          <a:p>
            <a:r>
              <a:rPr lang="fi-FI" err="1">
                <a:cs typeface="Calibri Light"/>
              </a:rPr>
              <a:t>vKStn</a:t>
            </a:r>
            <a:r>
              <a:rPr lang="fi-FI">
                <a:cs typeface="Calibri Light"/>
              </a:rPr>
              <a:t> Käsityö tekninen</a:t>
            </a:r>
            <a:endParaRPr lang="fi-FI"/>
          </a:p>
        </p:txBody>
      </p:sp>
      <p:sp>
        <p:nvSpPr>
          <p:cNvPr id="13" name="Rectangle 15">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3" name="Sisällön paikkamerkki 2">
            <a:extLst>
              <a:ext uri="{FF2B5EF4-FFF2-40B4-BE49-F238E27FC236}">
                <a16:creationId xmlns:a16="http://schemas.microsoft.com/office/drawing/2014/main" id="{1CE6B88B-0936-459D-BA90-818BAB174F18}"/>
              </a:ext>
            </a:extLst>
          </p:cNvPr>
          <p:cNvSpPr>
            <a:spLocks noGrp="1"/>
          </p:cNvSpPr>
          <p:nvPr>
            <p:ph idx="1"/>
          </p:nvPr>
        </p:nvSpPr>
        <p:spPr>
          <a:xfrm>
            <a:off x="648931" y="2548281"/>
            <a:ext cx="6087012" cy="3658689"/>
          </a:xfrm>
        </p:spPr>
        <p:txBody>
          <a:bodyPr vert="horz" lIns="91440" tIns="45720" rIns="91440" bIns="45720" rtlCol="0" anchor="t">
            <a:noAutofit/>
          </a:bodyPr>
          <a:lstStyle/>
          <a:p>
            <a:pPr>
              <a:spcBef>
                <a:spcPts val="0"/>
              </a:spcBef>
            </a:pPr>
            <a:r>
              <a:rPr lang="fi-FI" sz="2400">
                <a:solidFill>
                  <a:schemeClr val="bg1"/>
                </a:solidFill>
                <a:ea typeface="+mj-lt"/>
                <a:cs typeface="+mj-lt"/>
              </a:rPr>
              <a:t>Harjoitellaan luokan puun- ja metallintyöstölaitteiden monipuolista ja turvallista käyttöä.</a:t>
            </a:r>
            <a:endParaRPr lang="en-US" sz="2400">
              <a:solidFill>
                <a:schemeClr val="bg1"/>
              </a:solidFill>
              <a:ea typeface="+mj-lt"/>
              <a:cs typeface="+mj-lt"/>
            </a:endParaRPr>
          </a:p>
          <a:p>
            <a:pPr>
              <a:spcBef>
                <a:spcPts val="0"/>
              </a:spcBef>
            </a:pPr>
            <a:r>
              <a:rPr lang="fi-FI" sz="2400">
                <a:solidFill>
                  <a:schemeClr val="bg1"/>
                </a:solidFill>
                <a:ea typeface="+mj-lt"/>
                <a:cs typeface="+mj-lt"/>
              </a:rPr>
              <a:t>Tehdään erilaisia esineitä omien suunnitelmien tai mallien pohjalta.</a:t>
            </a:r>
            <a:endParaRPr lang="en-US" sz="2400">
              <a:solidFill>
                <a:schemeClr val="bg1"/>
              </a:solidFill>
              <a:ea typeface="+mj-lt"/>
              <a:cs typeface="+mj-lt"/>
            </a:endParaRPr>
          </a:p>
          <a:p>
            <a:pPr>
              <a:spcBef>
                <a:spcPts val="0"/>
              </a:spcBef>
            </a:pPr>
            <a:r>
              <a:rPr lang="fi-FI" sz="2400">
                <a:solidFill>
                  <a:schemeClr val="bg1"/>
                </a:solidFill>
                <a:ea typeface="+mj-lt"/>
                <a:cs typeface="+mj-lt"/>
              </a:rPr>
              <a:t>Tarvittaessa voidaan myös huoltaa ja korjata monenmoista.</a:t>
            </a:r>
            <a:endParaRPr lang="en-US" sz="2400">
              <a:solidFill>
                <a:schemeClr val="bg1"/>
              </a:solidFill>
              <a:ea typeface="+mj-lt"/>
              <a:cs typeface="+mj-lt"/>
            </a:endParaRPr>
          </a:p>
          <a:p>
            <a:pPr>
              <a:spcBef>
                <a:spcPts val="0"/>
              </a:spcBef>
            </a:pPr>
            <a:r>
              <a:rPr lang="fi-FI" sz="2400">
                <a:solidFill>
                  <a:schemeClr val="bg1"/>
                </a:solidFill>
              </a:rPr>
              <a:t>Sopii sinulle, joka haluat keskittyä käsillä tekemiseen ja harjoitella monipuolisesti arkipäivän käytännön taitoja.</a:t>
            </a:r>
          </a:p>
          <a:p>
            <a:endParaRPr lang="fi-FI">
              <a:solidFill>
                <a:schemeClr val="bg1"/>
              </a:solidFill>
            </a:endParaRPr>
          </a:p>
        </p:txBody>
      </p:sp>
      <p:pic>
        <p:nvPicPr>
          <p:cNvPr id="4" name="Kuva 7">
            <a:extLst>
              <a:ext uri="{FF2B5EF4-FFF2-40B4-BE49-F238E27FC236}">
                <a16:creationId xmlns:a16="http://schemas.microsoft.com/office/drawing/2014/main" id="{B02194F7-50F3-4342-B10D-E6B86E9F3A2C}"/>
              </a:ext>
            </a:extLst>
          </p:cNvPr>
          <p:cNvPicPr>
            <a:picLocks noChangeAspect="1"/>
          </p:cNvPicPr>
          <p:nvPr/>
        </p:nvPicPr>
        <p:blipFill>
          <a:blip r:embed="rId3"/>
          <a:stretch>
            <a:fillRect/>
          </a:stretch>
        </p:blipFill>
        <p:spPr>
          <a:xfrm>
            <a:off x="8199322" y="3943205"/>
            <a:ext cx="3344221" cy="2265200"/>
          </a:xfrm>
          <a:prstGeom prst="rect">
            <a:avLst/>
          </a:prstGeom>
          <a:effectLst/>
        </p:spPr>
      </p:pic>
    </p:spTree>
    <p:extLst>
      <p:ext uri="{BB962C8B-B14F-4D97-AF65-F5344CB8AC3E}">
        <p14:creationId xmlns:p14="http://schemas.microsoft.com/office/powerpoint/2010/main" val="2215054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4">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4" name="Rectangle 26">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5"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36" name="Freeform: Shape 30">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75CB2C83-D1B2-47F6-AF83-9C5F15EA9B2B}"/>
              </a:ext>
            </a:extLst>
          </p:cNvPr>
          <p:cNvSpPr>
            <a:spLocks noGrp="1"/>
          </p:cNvSpPr>
          <p:nvPr>
            <p:ph type="title"/>
          </p:nvPr>
        </p:nvSpPr>
        <p:spPr>
          <a:xfrm>
            <a:off x="1103312" y="452718"/>
            <a:ext cx="8947522" cy="1400530"/>
          </a:xfrm>
        </p:spPr>
        <p:txBody>
          <a:bodyPr anchor="ctr">
            <a:normAutofit/>
          </a:bodyPr>
          <a:lstStyle/>
          <a:p>
            <a:r>
              <a:rPr lang="fi-FI" err="1">
                <a:solidFill>
                  <a:srgbClr val="FFFFFF"/>
                </a:solidFill>
                <a:cs typeface="Calibri Light"/>
              </a:rPr>
              <a:t>vLI</a:t>
            </a:r>
            <a:r>
              <a:rPr lang="fi-FI">
                <a:solidFill>
                  <a:srgbClr val="FFFFFF"/>
                </a:solidFill>
                <a:cs typeface="Calibri Light"/>
              </a:rPr>
              <a:t> Liikunta: Pelataan ja kokeillaan uusia lajeja</a:t>
            </a:r>
            <a:endParaRPr lang="fi-FI">
              <a:solidFill>
                <a:srgbClr val="FFFFFF"/>
              </a:solidFill>
            </a:endParaRPr>
          </a:p>
        </p:txBody>
      </p:sp>
      <p:sp>
        <p:nvSpPr>
          <p:cNvPr id="3" name="Sisällön paikkamerkki 2">
            <a:extLst>
              <a:ext uri="{FF2B5EF4-FFF2-40B4-BE49-F238E27FC236}">
                <a16:creationId xmlns:a16="http://schemas.microsoft.com/office/drawing/2014/main" id="{37093DE8-1905-494C-B859-6E57D1EA9A58}"/>
              </a:ext>
            </a:extLst>
          </p:cNvPr>
          <p:cNvSpPr>
            <a:spLocks noGrp="1"/>
          </p:cNvSpPr>
          <p:nvPr>
            <p:ph idx="1"/>
          </p:nvPr>
        </p:nvSpPr>
        <p:spPr>
          <a:xfrm>
            <a:off x="1103312" y="2763520"/>
            <a:ext cx="8946541" cy="3484879"/>
          </a:xfrm>
        </p:spPr>
        <p:txBody>
          <a:bodyPr vert="horz" lIns="91440" tIns="45720" rIns="91440" bIns="45720" rtlCol="0">
            <a:normAutofit/>
          </a:bodyPr>
          <a:lstStyle/>
          <a:p>
            <a:pPr>
              <a:lnSpc>
                <a:spcPct val="90000"/>
              </a:lnSpc>
            </a:pPr>
            <a:r>
              <a:rPr lang="fi-FI" sz="1900">
                <a:ea typeface="+mj-lt"/>
                <a:cs typeface="+mj-lt"/>
              </a:rPr>
              <a:t>Kuntoillaan, pelataan paljon eri pelejä ja kokeillaan uusia, harvinaisempiakin urheilulajeja. Jos tykkäät liikkua ja pelata, tämän on sinun kurssisi. Kurssin sisältö suunnitellaan yhdessä oppilaiden kanssa, heidän vahvuuksiaan ja intressejä kunnioittaen. </a:t>
            </a:r>
            <a:endParaRPr lang="fi-FI" sz="1900"/>
          </a:p>
          <a:p>
            <a:pPr>
              <a:lnSpc>
                <a:spcPct val="90000"/>
              </a:lnSpc>
            </a:pPr>
            <a:r>
              <a:rPr lang="fi-FI" sz="1900">
                <a:ea typeface="+mj-lt"/>
                <a:cs typeface="+mj-lt"/>
              </a:rPr>
              <a:t>Valinnaisen liikunnan tehtävänä on tarjota oppilaalle mahdollisuus syventää erilaisia liikuntataitoja, ylläpitää fyysistä peruskuntoa ja tutustua monipuolisesti erilaisiin liikuntamuotoihin. Tavoitteena on, että liikunnasta tulisi osa oppilaan elämäntapaa. </a:t>
            </a:r>
            <a:endParaRPr lang="fi-FI" sz="1900"/>
          </a:p>
          <a:p>
            <a:pPr>
              <a:lnSpc>
                <a:spcPct val="90000"/>
              </a:lnSpc>
            </a:pPr>
            <a:r>
              <a:rPr lang="fi-FI" sz="1900">
                <a:ea typeface="+mj-lt"/>
                <a:cs typeface="+mj-lt"/>
              </a:rPr>
              <a:t>Opetuksessa pyritään hyödyntämään koulun lähiliikuntapaikkoja ja koko kunnan liikuntatiloja ja -kohteita mahdollisimman paljon. Tavoitteena on tehdä myös tutustumiskäyntejä mahdollisuuksien mukaan koulun ulkopuolisiin liikuntakohteisiin. </a:t>
            </a:r>
            <a:endParaRPr lang="fi-FI" sz="1900"/>
          </a:p>
        </p:txBody>
      </p:sp>
    </p:spTree>
    <p:extLst>
      <p:ext uri="{BB962C8B-B14F-4D97-AF65-F5344CB8AC3E}">
        <p14:creationId xmlns:p14="http://schemas.microsoft.com/office/powerpoint/2010/main" val="265260601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2D235AB5-248D-4053-A9E2-33B9EB43E2EF}"/>
              </a:ext>
            </a:extLst>
          </p:cNvPr>
          <p:cNvSpPr>
            <a:spLocks noGrp="1"/>
          </p:cNvSpPr>
          <p:nvPr>
            <p:ph type="title"/>
          </p:nvPr>
        </p:nvSpPr>
        <p:spPr>
          <a:xfrm>
            <a:off x="1103312" y="452718"/>
            <a:ext cx="8947522" cy="1400530"/>
          </a:xfrm>
        </p:spPr>
        <p:txBody>
          <a:bodyPr anchor="ctr">
            <a:normAutofit/>
          </a:bodyPr>
          <a:lstStyle/>
          <a:p>
            <a:r>
              <a:rPr lang="fi-FI" err="1">
                <a:solidFill>
                  <a:srgbClr val="FFFFFF"/>
                </a:solidFill>
                <a:cs typeface="Calibri Light"/>
              </a:rPr>
              <a:t>vMU</a:t>
            </a:r>
            <a:r>
              <a:rPr lang="fi-FI">
                <a:solidFill>
                  <a:srgbClr val="FFFFFF"/>
                </a:solidFill>
                <a:cs typeface="Calibri Light"/>
              </a:rPr>
              <a:t> Musiikki: Bändisoitto</a:t>
            </a:r>
            <a:endParaRPr lang="fi-FI">
              <a:solidFill>
                <a:srgbClr val="FFFFFF"/>
              </a:solidFill>
            </a:endParaRPr>
          </a:p>
        </p:txBody>
      </p:sp>
      <p:sp>
        <p:nvSpPr>
          <p:cNvPr id="3" name="Sisällön paikkamerkki 2">
            <a:extLst>
              <a:ext uri="{FF2B5EF4-FFF2-40B4-BE49-F238E27FC236}">
                <a16:creationId xmlns:a16="http://schemas.microsoft.com/office/drawing/2014/main" id="{808A0EDE-80C9-4CB9-80DC-DB310D31E11C}"/>
              </a:ext>
            </a:extLst>
          </p:cNvPr>
          <p:cNvSpPr>
            <a:spLocks noGrp="1"/>
          </p:cNvSpPr>
          <p:nvPr>
            <p:ph idx="1"/>
          </p:nvPr>
        </p:nvSpPr>
        <p:spPr>
          <a:xfrm>
            <a:off x="1103312" y="2763520"/>
            <a:ext cx="8946541" cy="3484879"/>
          </a:xfrm>
        </p:spPr>
        <p:txBody>
          <a:bodyPr>
            <a:normAutofit/>
          </a:bodyPr>
          <a:lstStyle/>
          <a:p>
            <a:r>
              <a:rPr lang="fi-FI"/>
              <a:t>- Opetellaan soittamaan eri bändisoittimia, kuten esim. rummut, kitara, kosketinsoittimet ja basso</a:t>
            </a:r>
          </a:p>
          <a:p>
            <a:r>
              <a:rPr lang="fi-FI"/>
              <a:t>- Taitojen karttuessa tulee myös bändisoittoa</a:t>
            </a:r>
          </a:p>
          <a:p>
            <a:r>
              <a:rPr lang="fi-FI"/>
              <a:t>- Voit keskittyä yhteen soittimeen ja kehittyä siinä</a:t>
            </a:r>
          </a:p>
          <a:p>
            <a:r>
              <a:rPr lang="fi-FI"/>
              <a:t>- Soitamme helppoa ja monipuolista ohjelmistoa</a:t>
            </a:r>
          </a:p>
          <a:p>
            <a:r>
              <a:rPr lang="fi-FI"/>
              <a:t>- Kokeilemme myös improvisointia</a:t>
            </a:r>
          </a:p>
          <a:p>
            <a:r>
              <a:rPr lang="fi-FI"/>
              <a:t>- Voidaan tehdä myös omia biisejä ja soittaa niitä.</a:t>
            </a:r>
          </a:p>
        </p:txBody>
      </p:sp>
    </p:spTree>
    <p:extLst>
      <p:ext uri="{BB962C8B-B14F-4D97-AF65-F5344CB8AC3E}">
        <p14:creationId xmlns:p14="http://schemas.microsoft.com/office/powerpoint/2010/main" val="3827985846"/>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6E3BE825-854F-4842-A8C5-A670E5B6CA3F}"/>
              </a:ext>
            </a:extLst>
          </p:cNvPr>
          <p:cNvSpPr>
            <a:spLocks noGrp="1"/>
          </p:cNvSpPr>
          <p:nvPr>
            <p:ph type="title"/>
          </p:nvPr>
        </p:nvSpPr>
        <p:spPr>
          <a:xfrm>
            <a:off x="1103312" y="452718"/>
            <a:ext cx="8947522" cy="1400530"/>
          </a:xfrm>
        </p:spPr>
        <p:txBody>
          <a:bodyPr anchor="ctr">
            <a:normAutofit/>
          </a:bodyPr>
          <a:lstStyle/>
          <a:p>
            <a:r>
              <a:rPr lang="fi-FI">
                <a:solidFill>
                  <a:srgbClr val="FFFFFF"/>
                </a:solidFill>
                <a:cs typeface="Calibri Light"/>
              </a:rPr>
              <a:t>xTT valinnat (2 tuntia keväällä tai syksyllä) Arviointi suoritusmerkintä</a:t>
            </a:r>
            <a:endParaRPr lang="fi-FI">
              <a:solidFill>
                <a:srgbClr val="FFFFFF"/>
              </a:solidFill>
            </a:endParaRPr>
          </a:p>
        </p:txBody>
      </p:sp>
      <p:sp>
        <p:nvSpPr>
          <p:cNvPr id="3" name="Sisällön paikkamerkki 2">
            <a:extLst>
              <a:ext uri="{FF2B5EF4-FFF2-40B4-BE49-F238E27FC236}">
                <a16:creationId xmlns:a16="http://schemas.microsoft.com/office/drawing/2014/main" id="{A2AB915A-F685-4C95-878B-5FDE68490454}"/>
              </a:ext>
            </a:extLst>
          </p:cNvPr>
          <p:cNvSpPr>
            <a:spLocks noGrp="1"/>
          </p:cNvSpPr>
          <p:nvPr>
            <p:ph idx="1"/>
          </p:nvPr>
        </p:nvSpPr>
        <p:spPr>
          <a:xfrm>
            <a:off x="1103312" y="2763520"/>
            <a:ext cx="8946541" cy="3484879"/>
          </a:xfrm>
        </p:spPr>
        <p:txBody>
          <a:bodyPr vert="horz" lIns="91440" tIns="45720" rIns="91440" bIns="45720" rtlCol="0" anchor="t">
            <a:normAutofit/>
          </a:bodyPr>
          <a:lstStyle/>
          <a:p>
            <a:endParaRPr lang="fi-FI">
              <a:cs typeface="Calibri"/>
            </a:endParaRPr>
          </a:p>
          <a:p>
            <a:r>
              <a:rPr lang="fi-FI">
                <a:cs typeface="Calibri"/>
              </a:rPr>
              <a:t>Kotitalous: Kaiken maailman leivontaa</a:t>
            </a:r>
          </a:p>
          <a:p>
            <a:r>
              <a:rPr lang="fi-FI">
                <a:cs typeface="Calibri"/>
              </a:rPr>
              <a:t>Kuvataide: Kuvista monipuolisesti</a:t>
            </a:r>
          </a:p>
          <a:p>
            <a:r>
              <a:rPr lang="fi-FI">
                <a:cs typeface="Calibri"/>
              </a:rPr>
              <a:t>Käsityö tekninen</a:t>
            </a:r>
          </a:p>
          <a:p>
            <a:r>
              <a:rPr lang="fi-FI">
                <a:cs typeface="Calibri"/>
              </a:rPr>
              <a:t>Käsityö tekstiilityö</a:t>
            </a:r>
          </a:p>
          <a:p>
            <a:r>
              <a:rPr lang="fi-FI">
                <a:cs typeface="Calibri"/>
              </a:rPr>
              <a:t>Liikunta: Keho kuntoon</a:t>
            </a:r>
          </a:p>
          <a:p>
            <a:r>
              <a:rPr lang="fi-FI">
                <a:cs typeface="Calibri"/>
              </a:rPr>
              <a:t>Liikunta: Liikuntaluokka</a:t>
            </a:r>
          </a:p>
          <a:p>
            <a:endParaRPr lang="fi-FI">
              <a:cs typeface="Calibri"/>
            </a:endParaRPr>
          </a:p>
          <a:p>
            <a:endParaRPr lang="fi-FI">
              <a:cs typeface="Calibri"/>
            </a:endParaRPr>
          </a:p>
          <a:p>
            <a:endParaRPr lang="fi-FI">
              <a:cs typeface="Calibri"/>
            </a:endParaRPr>
          </a:p>
        </p:txBody>
      </p:sp>
    </p:spTree>
    <p:extLst>
      <p:ext uri="{BB962C8B-B14F-4D97-AF65-F5344CB8AC3E}">
        <p14:creationId xmlns:p14="http://schemas.microsoft.com/office/powerpoint/2010/main" val="1047776740"/>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A447C2-FD43-4C51-AE35-1D7317CF5099}"/>
              </a:ext>
            </a:extLst>
          </p:cNvPr>
          <p:cNvSpPr>
            <a:spLocks noGrp="1"/>
          </p:cNvSpPr>
          <p:nvPr>
            <p:ph type="title"/>
          </p:nvPr>
        </p:nvSpPr>
        <p:spPr>
          <a:xfrm>
            <a:off x="650668" y="629266"/>
            <a:ext cx="4802031" cy="1641986"/>
          </a:xfrm>
        </p:spPr>
        <p:txBody>
          <a:bodyPr>
            <a:normAutofit/>
          </a:bodyPr>
          <a:lstStyle/>
          <a:p>
            <a:pPr>
              <a:lnSpc>
                <a:spcPct val="90000"/>
              </a:lnSpc>
            </a:pPr>
            <a:r>
              <a:rPr lang="fi-FI" sz="3600" err="1">
                <a:cs typeface="Calibri Light"/>
              </a:rPr>
              <a:t>xTTko</a:t>
            </a:r>
            <a:r>
              <a:rPr lang="fi-FI" sz="3600">
                <a:cs typeface="Calibri Light"/>
              </a:rPr>
              <a:t> Kotitalous: Kaiken maailman leivonta</a:t>
            </a:r>
            <a:endParaRPr lang="fi-FI" sz="3600"/>
          </a:p>
        </p:txBody>
      </p:sp>
      <p:pic>
        <p:nvPicPr>
          <p:cNvPr id="5" name="Kuva 5" descr="Kuva, joka sisältää kohteen sisä, pizza, astia&#10;&#10;Kuvaus luotu automaattisesti">
            <a:extLst>
              <a:ext uri="{FF2B5EF4-FFF2-40B4-BE49-F238E27FC236}">
                <a16:creationId xmlns:a16="http://schemas.microsoft.com/office/drawing/2014/main" id="{B40DAF07-FCDE-457C-AF76-DC882DEF6FC2}"/>
              </a:ext>
            </a:extLst>
          </p:cNvPr>
          <p:cNvPicPr>
            <a:picLocks noChangeAspect="1"/>
          </p:cNvPicPr>
          <p:nvPr/>
        </p:nvPicPr>
        <p:blipFill rotWithShape="1">
          <a:blip r:embed="rId3"/>
          <a:srcRect l="15565" r="17785"/>
          <a:stretch/>
        </p:blipFill>
        <p:spPr>
          <a:xfrm>
            <a:off x="6100398" y="10"/>
            <a:ext cx="6094412" cy="6857990"/>
          </a:xfrm>
          <a:prstGeom prst="rect">
            <a:avLst/>
          </a:prstGeom>
        </p:spPr>
      </p:pic>
      <p:sp>
        <p:nvSpPr>
          <p:cNvPr id="13" name="Rectangle 15">
            <a:extLst>
              <a:ext uri="{FF2B5EF4-FFF2-40B4-BE49-F238E27FC236}">
                <a16:creationId xmlns:a16="http://schemas.microsoft.com/office/drawing/2014/main" id="{7527E565-DE8D-445C-9879-AD1D04415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isällön paikkamerkki 2">
            <a:extLst>
              <a:ext uri="{FF2B5EF4-FFF2-40B4-BE49-F238E27FC236}">
                <a16:creationId xmlns:a16="http://schemas.microsoft.com/office/drawing/2014/main" id="{6DBC3827-2DA2-49D6-8341-B8B93B668318}"/>
              </a:ext>
            </a:extLst>
          </p:cNvPr>
          <p:cNvSpPr>
            <a:spLocks noGrp="1"/>
          </p:cNvSpPr>
          <p:nvPr>
            <p:ph idx="1"/>
          </p:nvPr>
        </p:nvSpPr>
        <p:spPr>
          <a:xfrm>
            <a:off x="650668" y="2438400"/>
            <a:ext cx="5111593" cy="3809999"/>
          </a:xfrm>
        </p:spPr>
        <p:txBody>
          <a:bodyPr vert="horz" lIns="91440" tIns="45720" rIns="91440" bIns="45720" rtlCol="0">
            <a:normAutofit/>
          </a:bodyPr>
          <a:lstStyle/>
          <a:p>
            <a:pPr>
              <a:spcBef>
                <a:spcPts val="1300"/>
              </a:spcBef>
            </a:pPr>
            <a:r>
              <a:rPr lang="fi-FI" sz="1900" b="1">
                <a:ea typeface="+mj-lt"/>
                <a:cs typeface="+mj-lt"/>
              </a:rPr>
              <a:t>Valmistetaan erilaisia kansainvälisiä suolaisia ja makeita leivonnaisia perusleivontamenetelmiä harjoitellen esim. </a:t>
            </a:r>
            <a:r>
              <a:rPr lang="fi-FI" sz="1900" b="1" err="1">
                <a:ea typeface="+mj-lt"/>
                <a:cs typeface="+mj-lt"/>
              </a:rPr>
              <a:t>whoopis</a:t>
            </a:r>
            <a:r>
              <a:rPr lang="fi-FI" sz="1900" b="1">
                <a:ea typeface="+mj-lt"/>
                <a:cs typeface="+mj-lt"/>
              </a:rPr>
              <a:t>,  </a:t>
            </a:r>
            <a:r>
              <a:rPr lang="fi-FI" sz="1900" b="1" err="1">
                <a:ea typeface="+mj-lt"/>
                <a:cs typeface="+mj-lt"/>
              </a:rPr>
              <a:t>cupcake</a:t>
            </a:r>
            <a:r>
              <a:rPr lang="fi-FI" sz="1900" b="1">
                <a:ea typeface="+mj-lt"/>
                <a:cs typeface="+mj-lt"/>
              </a:rPr>
              <a:t>, focaccia, croissant, skonssit, </a:t>
            </a:r>
            <a:r>
              <a:rPr lang="fi-FI" sz="1900" b="1" err="1">
                <a:ea typeface="+mj-lt"/>
                <a:cs typeface="+mj-lt"/>
              </a:rPr>
              <a:t>cantuccini</a:t>
            </a:r>
            <a:r>
              <a:rPr lang="fi-FI" sz="1900" b="1">
                <a:ea typeface="+mj-lt"/>
                <a:cs typeface="+mj-lt"/>
              </a:rPr>
              <a:t>, ranskalainen suklaapiiras, Aleksanterin leivos, Ystävänpäiväleivos. </a:t>
            </a:r>
            <a:endParaRPr lang="fi-FI" sz="1900">
              <a:ea typeface="+mj-lt"/>
              <a:cs typeface="+mj-lt"/>
            </a:endParaRPr>
          </a:p>
          <a:p>
            <a:pPr>
              <a:spcBef>
                <a:spcPts val="1300"/>
              </a:spcBef>
            </a:pPr>
            <a:r>
              <a:rPr lang="fi-FI" sz="1900" b="1">
                <a:ea typeface="+mj-lt"/>
                <a:cs typeface="+mj-lt"/>
              </a:rPr>
              <a:t>Muunnetaan leivontaohjeita ja toteutetaan oppilaiden ideoita niiden pohjalta. </a:t>
            </a:r>
            <a:r>
              <a:rPr lang="fi-FI" sz="1900">
                <a:ea typeface="+mj-lt"/>
                <a:cs typeface="+mj-lt"/>
              </a:rPr>
              <a:t> </a:t>
            </a:r>
            <a:endParaRPr lang="fi-FI" sz="1900"/>
          </a:p>
        </p:txBody>
      </p:sp>
    </p:spTree>
    <p:extLst>
      <p:ext uri="{BB962C8B-B14F-4D97-AF65-F5344CB8AC3E}">
        <p14:creationId xmlns:p14="http://schemas.microsoft.com/office/powerpoint/2010/main" val="3462455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1"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Otsikko 1">
            <a:extLst>
              <a:ext uri="{FF2B5EF4-FFF2-40B4-BE49-F238E27FC236}">
                <a16:creationId xmlns:a16="http://schemas.microsoft.com/office/drawing/2014/main" id="{7E95446F-E325-420B-AB4F-E625AE4F7960}"/>
              </a:ext>
            </a:extLst>
          </p:cNvPr>
          <p:cNvSpPr>
            <a:spLocks noGrp="1"/>
          </p:cNvSpPr>
          <p:nvPr>
            <p:ph type="title"/>
          </p:nvPr>
        </p:nvSpPr>
        <p:spPr>
          <a:xfrm>
            <a:off x="902930" y="743567"/>
            <a:ext cx="9252154" cy="1016654"/>
          </a:xfrm>
        </p:spPr>
        <p:txBody>
          <a:bodyPr>
            <a:normAutofit/>
          </a:bodyPr>
          <a:lstStyle/>
          <a:p>
            <a:pPr>
              <a:lnSpc>
                <a:spcPct val="90000"/>
              </a:lnSpc>
            </a:pPr>
            <a:r>
              <a:rPr lang="fi-FI" sz="3600" err="1">
                <a:cs typeface="Calibri Light"/>
              </a:rPr>
              <a:t>xTTku</a:t>
            </a:r>
            <a:r>
              <a:rPr lang="fi-FI" sz="3600">
                <a:cs typeface="Calibri Light"/>
              </a:rPr>
              <a:t> Kuvataide: Kuvista monipuolisesti</a:t>
            </a:r>
            <a:endParaRPr lang="fi-FI" sz="3600"/>
          </a:p>
        </p:txBody>
      </p:sp>
      <p:sp>
        <p:nvSpPr>
          <p:cNvPr id="13" name="Rectangle 15">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3" name="Sisällön paikkamerkki 2">
            <a:extLst>
              <a:ext uri="{FF2B5EF4-FFF2-40B4-BE49-F238E27FC236}">
                <a16:creationId xmlns:a16="http://schemas.microsoft.com/office/drawing/2014/main" id="{AC24B8A1-09E4-4A89-9D08-BAFB77D65853}"/>
              </a:ext>
            </a:extLst>
          </p:cNvPr>
          <p:cNvSpPr>
            <a:spLocks noGrp="1"/>
          </p:cNvSpPr>
          <p:nvPr>
            <p:ph idx="1"/>
          </p:nvPr>
        </p:nvSpPr>
        <p:spPr>
          <a:xfrm>
            <a:off x="648931" y="2548281"/>
            <a:ext cx="5122606" cy="3658689"/>
          </a:xfrm>
        </p:spPr>
        <p:txBody>
          <a:bodyPr vert="horz" lIns="91440" tIns="45720" rIns="91440" bIns="45720" rtlCol="0" anchor="t">
            <a:normAutofit/>
          </a:bodyPr>
          <a:lstStyle/>
          <a:p>
            <a:pPr>
              <a:lnSpc>
                <a:spcPct val="90000"/>
              </a:lnSpc>
            </a:pPr>
            <a:r>
              <a:rPr lang="fi-FI" sz="1700">
                <a:solidFill>
                  <a:schemeClr val="bg1"/>
                </a:solidFill>
                <a:latin typeface="Calibri"/>
                <a:cs typeface="Calibri"/>
              </a:rPr>
              <a:t>Kurssilla syvennetään oppilaan taitoja ja tietoja ja opetellaan erilaisia kuvantekemisen tekniikoita.</a:t>
            </a:r>
            <a:endParaRPr lang="fi-FI" sz="1700">
              <a:solidFill>
                <a:schemeClr val="bg1"/>
              </a:solidFill>
              <a:ea typeface="+mj-lt"/>
              <a:cs typeface="+mj-lt"/>
            </a:endParaRPr>
          </a:p>
          <a:p>
            <a:pPr>
              <a:lnSpc>
                <a:spcPct val="90000"/>
              </a:lnSpc>
            </a:pPr>
            <a:r>
              <a:rPr lang="fi-FI" sz="1700">
                <a:solidFill>
                  <a:schemeClr val="bg1"/>
                </a:solidFill>
                <a:latin typeface="Calibri"/>
                <a:cs typeface="Calibri"/>
              </a:rPr>
              <a:t>Tutustutaan monipuolisesti eri kuvan tekemisen tapoihin,  mm. Akvarelli tai akryylimaalaukseen, tussitekniikkoihin, graafiseen suunnitteluun ja muotoiluun piirtämistä unohtamatta.</a:t>
            </a:r>
            <a:endParaRPr lang="fi-FI" sz="1700">
              <a:solidFill>
                <a:schemeClr val="bg1"/>
              </a:solidFill>
              <a:ea typeface="+mj-lt"/>
              <a:cs typeface="+mj-lt"/>
            </a:endParaRPr>
          </a:p>
          <a:p>
            <a:pPr>
              <a:lnSpc>
                <a:spcPct val="90000"/>
              </a:lnSpc>
            </a:pPr>
            <a:r>
              <a:rPr lang="fi-FI" sz="1700">
                <a:solidFill>
                  <a:schemeClr val="bg1"/>
                </a:solidFill>
                <a:latin typeface="Calibri"/>
                <a:cs typeface="Calibri"/>
              </a:rPr>
              <a:t>Työskentelyssä painottuu itseilmaisu.</a:t>
            </a:r>
            <a:endParaRPr lang="fi-FI" sz="1700">
              <a:solidFill>
                <a:schemeClr val="bg1"/>
              </a:solidFill>
              <a:latin typeface="Century Gothic" panose="020B0502020202020204"/>
              <a:cs typeface="Calibri"/>
            </a:endParaRPr>
          </a:p>
          <a:p>
            <a:pPr>
              <a:lnSpc>
                <a:spcPct val="90000"/>
              </a:lnSpc>
            </a:pPr>
            <a:r>
              <a:rPr lang="fi-FI" sz="1700">
                <a:solidFill>
                  <a:schemeClr val="bg1"/>
                </a:solidFill>
                <a:latin typeface="Calibri"/>
                <a:cs typeface="Calibri"/>
              </a:rPr>
              <a:t>Sopii oppilaille, jotka haluavat opiskella kuvista monipuolisesti eivätkä ole voineet valita "pitkää" </a:t>
            </a:r>
            <a:r>
              <a:rPr lang="fi-FI" sz="1700" err="1">
                <a:solidFill>
                  <a:schemeClr val="bg1"/>
                </a:solidFill>
                <a:latin typeface="Calibri"/>
                <a:cs typeface="Calibri"/>
              </a:rPr>
              <a:t>tt</a:t>
            </a:r>
            <a:r>
              <a:rPr lang="fi-FI" sz="1700">
                <a:solidFill>
                  <a:schemeClr val="bg1"/>
                </a:solidFill>
                <a:latin typeface="Calibri"/>
                <a:cs typeface="Calibri"/>
              </a:rPr>
              <a:t>-kuvista.</a:t>
            </a:r>
          </a:p>
          <a:p>
            <a:pPr>
              <a:lnSpc>
                <a:spcPct val="90000"/>
              </a:lnSpc>
            </a:pPr>
            <a:endParaRPr lang="fi-FI" sz="1700">
              <a:solidFill>
                <a:schemeClr val="bg1"/>
              </a:solidFill>
              <a:latin typeface="Calibri"/>
              <a:cs typeface="Calibri"/>
            </a:endParaRPr>
          </a:p>
          <a:p>
            <a:pPr>
              <a:lnSpc>
                <a:spcPct val="90000"/>
              </a:lnSpc>
            </a:pPr>
            <a:endParaRPr lang="fi-FI" sz="1700">
              <a:solidFill>
                <a:schemeClr val="bg1"/>
              </a:solidFill>
              <a:latin typeface="Calibri"/>
              <a:cs typeface="Calibri"/>
            </a:endParaRPr>
          </a:p>
        </p:txBody>
      </p:sp>
      <p:pic>
        <p:nvPicPr>
          <p:cNvPr id="4" name="Kuva 7" descr="Kuva, joka sisältää kohteen teksti, paperi&#10;&#10;Kuvaus luotu automaattisesti">
            <a:extLst>
              <a:ext uri="{FF2B5EF4-FFF2-40B4-BE49-F238E27FC236}">
                <a16:creationId xmlns:a16="http://schemas.microsoft.com/office/drawing/2014/main" id="{03D1D3EE-941C-4843-8F38-8CDF97CE4AD5}"/>
              </a:ext>
            </a:extLst>
          </p:cNvPr>
          <p:cNvPicPr>
            <a:picLocks noChangeAspect="1"/>
          </p:cNvPicPr>
          <p:nvPr/>
        </p:nvPicPr>
        <p:blipFill>
          <a:blip r:embed="rId3"/>
          <a:stretch>
            <a:fillRect/>
          </a:stretch>
        </p:blipFill>
        <p:spPr>
          <a:xfrm>
            <a:off x="6144724" y="2548281"/>
            <a:ext cx="5346011" cy="3662018"/>
          </a:xfrm>
          <a:prstGeom prst="rect">
            <a:avLst/>
          </a:prstGeom>
          <a:effectLst/>
        </p:spPr>
      </p:pic>
      <p:sp>
        <p:nvSpPr>
          <p:cNvPr id="8" name="Tekstiruutu 7">
            <a:extLst>
              <a:ext uri="{FF2B5EF4-FFF2-40B4-BE49-F238E27FC236}">
                <a16:creationId xmlns:a16="http://schemas.microsoft.com/office/drawing/2014/main" id="{7F3FB183-94E2-4A38-BC73-EED3F1E3EEF5}"/>
              </a:ext>
            </a:extLst>
          </p:cNvPr>
          <p:cNvSpPr txBox="1"/>
          <p:nvPr/>
        </p:nvSpPr>
        <p:spPr>
          <a:xfrm>
            <a:off x="6146800" y="621030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solidFill>
                  <a:schemeClr val="bg1"/>
                </a:solidFill>
              </a:rPr>
              <a:t>Kuva: </a:t>
            </a:r>
            <a:r>
              <a:rPr lang="fi-FI" sz="1000" err="1">
                <a:solidFill>
                  <a:schemeClr val="bg1"/>
                </a:solidFill>
              </a:rPr>
              <a:t>Pixabay</a:t>
            </a:r>
            <a:endParaRPr lang="fi-FI" sz="1000">
              <a:solidFill>
                <a:schemeClr val="bg1"/>
              </a:solidFill>
            </a:endParaRPr>
          </a:p>
        </p:txBody>
      </p:sp>
    </p:spTree>
    <p:extLst>
      <p:ext uri="{BB962C8B-B14F-4D97-AF65-F5344CB8AC3E}">
        <p14:creationId xmlns:p14="http://schemas.microsoft.com/office/powerpoint/2010/main" val="2864651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1"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Otsikko 1">
            <a:extLst>
              <a:ext uri="{FF2B5EF4-FFF2-40B4-BE49-F238E27FC236}">
                <a16:creationId xmlns:a16="http://schemas.microsoft.com/office/drawing/2014/main" id="{90BB6C67-01BE-4BA5-97FE-F189386AE98D}"/>
              </a:ext>
            </a:extLst>
          </p:cNvPr>
          <p:cNvSpPr>
            <a:spLocks noGrp="1"/>
          </p:cNvSpPr>
          <p:nvPr>
            <p:ph type="title"/>
          </p:nvPr>
        </p:nvSpPr>
        <p:spPr>
          <a:xfrm>
            <a:off x="648930" y="629267"/>
            <a:ext cx="9252154" cy="1016654"/>
          </a:xfrm>
        </p:spPr>
        <p:txBody>
          <a:bodyPr>
            <a:normAutofit/>
          </a:bodyPr>
          <a:lstStyle/>
          <a:p>
            <a:r>
              <a:rPr lang="fi-FI" err="1">
                <a:cs typeface="Calibri Light"/>
              </a:rPr>
              <a:t>xTTkstn</a:t>
            </a:r>
            <a:r>
              <a:rPr lang="fi-FI">
                <a:cs typeface="Calibri Light"/>
              </a:rPr>
              <a:t> Käsityö tekninen </a:t>
            </a:r>
            <a:endParaRPr lang="fi-FI"/>
          </a:p>
        </p:txBody>
      </p:sp>
      <p:sp>
        <p:nvSpPr>
          <p:cNvPr id="13" name="Rectangle 15">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3" name="Sisällön paikkamerkki 2">
            <a:extLst>
              <a:ext uri="{FF2B5EF4-FFF2-40B4-BE49-F238E27FC236}">
                <a16:creationId xmlns:a16="http://schemas.microsoft.com/office/drawing/2014/main" id="{AAE82E36-17D6-41CC-A6EF-4EC4648EFC37}"/>
              </a:ext>
            </a:extLst>
          </p:cNvPr>
          <p:cNvSpPr>
            <a:spLocks noGrp="1"/>
          </p:cNvSpPr>
          <p:nvPr>
            <p:ph idx="1"/>
          </p:nvPr>
        </p:nvSpPr>
        <p:spPr>
          <a:xfrm>
            <a:off x="648931" y="2548281"/>
            <a:ext cx="5122606" cy="3658689"/>
          </a:xfrm>
        </p:spPr>
        <p:txBody>
          <a:bodyPr vert="horz" lIns="91440" tIns="45720" rIns="91440" bIns="45720" rtlCol="0" anchor="t">
            <a:normAutofit/>
          </a:bodyPr>
          <a:lstStyle/>
          <a:p>
            <a:pPr>
              <a:spcBef>
                <a:spcPts val="0"/>
              </a:spcBef>
            </a:pPr>
            <a:r>
              <a:rPr lang="fi-FI" sz="2400">
                <a:solidFill>
                  <a:schemeClr val="bg1"/>
                </a:solidFill>
                <a:ea typeface="+mj-lt"/>
                <a:cs typeface="+mj-lt"/>
              </a:rPr>
              <a:t>2 tuntia viikossa puoli vuotta.</a:t>
            </a:r>
            <a:endParaRPr lang="en-US" sz="2400">
              <a:solidFill>
                <a:schemeClr val="bg1"/>
              </a:solidFill>
              <a:ea typeface="+mj-lt"/>
              <a:cs typeface="+mj-lt"/>
            </a:endParaRPr>
          </a:p>
          <a:p>
            <a:pPr>
              <a:spcBef>
                <a:spcPts val="0"/>
              </a:spcBef>
            </a:pPr>
            <a:r>
              <a:rPr lang="fi-FI" sz="2400">
                <a:solidFill>
                  <a:schemeClr val="bg1"/>
                </a:solidFill>
                <a:ea typeface="+mj-lt"/>
                <a:cs typeface="+mj-lt"/>
              </a:rPr>
              <a:t>Suunnitellaan ja toteutetaan  esineitä tutustuen valinnan mukaan käsityön erikoistekniikoihin, esim. intarsia, lasertyöstö ja korutyöt, metallin taonta.</a:t>
            </a:r>
          </a:p>
          <a:p>
            <a:pPr>
              <a:spcBef>
                <a:spcPts val="0"/>
              </a:spcBef>
            </a:pPr>
            <a:r>
              <a:rPr lang="fi-FI" sz="2400">
                <a:solidFill>
                  <a:schemeClr val="bg1"/>
                </a:solidFill>
              </a:rPr>
              <a:t>Sopii sinulle, jos tykkäät näperrellä.</a:t>
            </a:r>
          </a:p>
          <a:p>
            <a:endParaRPr lang="fi-FI">
              <a:solidFill>
                <a:schemeClr val="bg1"/>
              </a:solidFill>
            </a:endParaRPr>
          </a:p>
        </p:txBody>
      </p:sp>
      <p:pic>
        <p:nvPicPr>
          <p:cNvPr id="4" name="Kuva 7">
            <a:extLst>
              <a:ext uri="{FF2B5EF4-FFF2-40B4-BE49-F238E27FC236}">
                <a16:creationId xmlns:a16="http://schemas.microsoft.com/office/drawing/2014/main" id="{4B119AC7-18C2-4EB6-B840-1AE61B31D03E}"/>
              </a:ext>
            </a:extLst>
          </p:cNvPr>
          <p:cNvPicPr>
            <a:picLocks noChangeAspect="1"/>
          </p:cNvPicPr>
          <p:nvPr/>
        </p:nvPicPr>
        <p:blipFill>
          <a:blip r:embed="rId3"/>
          <a:stretch>
            <a:fillRect/>
          </a:stretch>
        </p:blipFill>
        <p:spPr>
          <a:xfrm>
            <a:off x="6091916" y="2729975"/>
            <a:ext cx="5451627" cy="3298629"/>
          </a:xfrm>
          <a:prstGeom prst="rect">
            <a:avLst/>
          </a:prstGeom>
          <a:effectLst/>
        </p:spPr>
      </p:pic>
    </p:spTree>
    <p:extLst>
      <p:ext uri="{BB962C8B-B14F-4D97-AF65-F5344CB8AC3E}">
        <p14:creationId xmlns:p14="http://schemas.microsoft.com/office/powerpoint/2010/main" val="1715188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BB6C67-01BE-4BA5-97FE-F189386AE98D}"/>
              </a:ext>
            </a:extLst>
          </p:cNvPr>
          <p:cNvSpPr>
            <a:spLocks noGrp="1"/>
          </p:cNvSpPr>
          <p:nvPr>
            <p:ph type="title"/>
          </p:nvPr>
        </p:nvSpPr>
        <p:spPr>
          <a:xfrm>
            <a:off x="648930" y="629266"/>
            <a:ext cx="9252154" cy="1223983"/>
          </a:xfrm>
        </p:spPr>
        <p:txBody>
          <a:bodyPr>
            <a:normAutofit/>
          </a:bodyPr>
          <a:lstStyle/>
          <a:p>
            <a:r>
              <a:rPr lang="fi-FI" err="1">
                <a:cs typeface="Calibri Light"/>
              </a:rPr>
              <a:t>xTTksts</a:t>
            </a:r>
            <a:r>
              <a:rPr lang="fi-FI">
                <a:cs typeface="Calibri Light"/>
              </a:rPr>
              <a:t> Käsityö tekstiilityö</a:t>
            </a:r>
            <a:endParaRPr lang="fi-FI"/>
          </a:p>
        </p:txBody>
      </p:sp>
      <p:sp>
        <p:nvSpPr>
          <p:cNvPr id="22" name="Content Placeholder 21">
            <a:extLst>
              <a:ext uri="{FF2B5EF4-FFF2-40B4-BE49-F238E27FC236}">
                <a16:creationId xmlns:a16="http://schemas.microsoft.com/office/drawing/2014/main" id="{FFB32408-D76D-0E4A-C61B-B66F2BE855B1}"/>
              </a:ext>
            </a:extLst>
          </p:cNvPr>
          <p:cNvSpPr>
            <a:spLocks noGrp="1"/>
          </p:cNvSpPr>
          <p:nvPr>
            <p:ph idx="1"/>
          </p:nvPr>
        </p:nvSpPr>
        <p:spPr>
          <a:xfrm>
            <a:off x="1103311" y="2052214"/>
            <a:ext cx="4338409" cy="4196185"/>
          </a:xfrm>
        </p:spPr>
        <p:txBody>
          <a:bodyPr vert="horz" lIns="91440" tIns="45720" rIns="91440" bIns="45720" rtlCol="0" anchor="t">
            <a:normAutofit/>
          </a:bodyPr>
          <a:lstStyle/>
          <a:p>
            <a:r>
              <a:rPr lang="fi-FI">
                <a:ea typeface="+mj-lt"/>
                <a:cs typeface="+mj-lt"/>
              </a:rPr>
              <a:t>Toteutetaan vapaavalintaisia töitä omien suunnitelmien pohjalta.</a:t>
            </a:r>
            <a:endParaRPr lang="en-US">
              <a:ea typeface="+mj-lt"/>
              <a:cs typeface="+mj-lt"/>
            </a:endParaRPr>
          </a:p>
          <a:p>
            <a:r>
              <a:rPr lang="fi-FI">
                <a:ea typeface="+mj-lt"/>
                <a:cs typeface="+mj-lt"/>
              </a:rPr>
              <a:t>Käytettävissä on monipuolisia materiaaleja ja työvälineitä.</a:t>
            </a:r>
            <a:endParaRPr lang="en-US">
              <a:ea typeface="+mj-lt"/>
              <a:cs typeface="+mj-lt"/>
            </a:endParaRPr>
          </a:p>
          <a:p>
            <a:r>
              <a:rPr lang="fi-FI">
                <a:ea typeface="+mj-lt"/>
                <a:cs typeface="+mj-lt"/>
              </a:rPr>
              <a:t>Halutessaan voi tehdä myös korjausta ja tuunausta.</a:t>
            </a:r>
            <a:endParaRPr lang="en-US">
              <a:ea typeface="+mj-lt"/>
              <a:cs typeface="+mj-lt"/>
            </a:endParaRPr>
          </a:p>
          <a:p>
            <a:endParaRPr lang="en-US"/>
          </a:p>
        </p:txBody>
      </p:sp>
      <p:pic>
        <p:nvPicPr>
          <p:cNvPr id="4" name="Kuva 4" descr="Kuva, joka sisältää kohteen teksti, sisä&#10;&#10;Kuvaus luotu automaattisesti">
            <a:extLst>
              <a:ext uri="{FF2B5EF4-FFF2-40B4-BE49-F238E27FC236}">
                <a16:creationId xmlns:a16="http://schemas.microsoft.com/office/drawing/2014/main" id="{A360A410-E5CD-7440-B89D-099F32F208A5}"/>
              </a:ext>
            </a:extLst>
          </p:cNvPr>
          <p:cNvPicPr>
            <a:picLocks noChangeAspect="1"/>
          </p:cNvPicPr>
          <p:nvPr/>
        </p:nvPicPr>
        <p:blipFill rotWithShape="1">
          <a:blip r:embed="rId3"/>
          <a:srcRect t="682"/>
          <a:stretch/>
        </p:blipFill>
        <p:spPr>
          <a:xfrm>
            <a:off x="6091916" y="2052213"/>
            <a:ext cx="5451627"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243562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48D85-C98D-4442-A805-2D91AD9BEA3B}"/>
              </a:ext>
            </a:extLst>
          </p:cNvPr>
          <p:cNvSpPr>
            <a:spLocks noGrp="1"/>
          </p:cNvSpPr>
          <p:nvPr>
            <p:ph type="title"/>
          </p:nvPr>
        </p:nvSpPr>
        <p:spPr>
          <a:xfrm>
            <a:off x="648930" y="629266"/>
            <a:ext cx="6188190" cy="1622321"/>
          </a:xfrm>
        </p:spPr>
        <p:txBody>
          <a:bodyPr>
            <a:normAutofit/>
          </a:bodyPr>
          <a:lstStyle/>
          <a:p>
            <a:r>
              <a:rPr lang="fi-FI" err="1">
                <a:cs typeface="Calibri Light"/>
              </a:rPr>
              <a:t>xTTli</a:t>
            </a:r>
            <a:r>
              <a:rPr lang="fi-FI">
                <a:cs typeface="Calibri Light"/>
              </a:rPr>
              <a:t> Liikunta: Keho kuntoon</a:t>
            </a:r>
            <a:endParaRPr lang="fi-FI"/>
          </a:p>
        </p:txBody>
      </p:sp>
      <p:pic>
        <p:nvPicPr>
          <p:cNvPr id="10" name="Kuva 11" descr="Kuva, joka sisältää kohteen soittaminen, urheilu&#10;&#10;Kuvaus luotu automaattisesti">
            <a:extLst>
              <a:ext uri="{FF2B5EF4-FFF2-40B4-BE49-F238E27FC236}">
                <a16:creationId xmlns:a16="http://schemas.microsoft.com/office/drawing/2014/main" id="{C52DE13E-4611-4A44-9E1D-2EC4D01A93B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6426" r="26340"/>
          <a:stretch/>
        </p:blipFill>
        <p:spPr>
          <a:xfrm>
            <a:off x="7554139" y="609601"/>
            <a:ext cx="3990160" cy="5638797"/>
          </a:xfrm>
          <a:prstGeom prst="rect">
            <a:avLst/>
          </a:prstGeom>
          <a:effectLst>
            <a:outerShdw blurRad="50800" dist="38100" dir="5400000" algn="t" rotWithShape="0">
              <a:prstClr val="black">
                <a:alpha val="43000"/>
              </a:prstClr>
            </a:outerShdw>
          </a:effectLst>
        </p:spPr>
      </p:pic>
      <p:sp>
        <p:nvSpPr>
          <p:cNvPr id="25" name="Rectangle 24">
            <a:extLst>
              <a:ext uri="{FF2B5EF4-FFF2-40B4-BE49-F238E27FC236}">
                <a16:creationId xmlns:a16="http://schemas.microsoft.com/office/drawing/2014/main" id="{73DC589F-62C7-410C-B96C-0F6243A47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isällön paikkamerkki 2">
            <a:extLst>
              <a:ext uri="{FF2B5EF4-FFF2-40B4-BE49-F238E27FC236}">
                <a16:creationId xmlns:a16="http://schemas.microsoft.com/office/drawing/2014/main" id="{F8FE95D0-A9C9-4D63-B025-9DFA947F6CCE}"/>
              </a:ext>
            </a:extLst>
          </p:cNvPr>
          <p:cNvSpPr>
            <a:spLocks noGrp="1"/>
          </p:cNvSpPr>
          <p:nvPr>
            <p:ph idx="1"/>
          </p:nvPr>
        </p:nvSpPr>
        <p:spPr>
          <a:xfrm>
            <a:off x="648930" y="2438400"/>
            <a:ext cx="6188189" cy="3785419"/>
          </a:xfrm>
        </p:spPr>
        <p:txBody>
          <a:bodyPr vert="horz" lIns="91440" tIns="45720" rIns="91440" bIns="45720" rtlCol="0" anchor="t">
            <a:normAutofit/>
          </a:bodyPr>
          <a:lstStyle/>
          <a:p>
            <a:endParaRPr lang="fi-FI"/>
          </a:p>
          <a:p>
            <a:r>
              <a:rPr lang="fi-FI">
                <a:ea typeface="+mj-lt"/>
                <a:cs typeface="+mj-lt"/>
              </a:rPr>
              <a:t>Syvennetään kehonhallinnan osaamista erilaisilla menetelmillä kuten </a:t>
            </a:r>
            <a:r>
              <a:rPr lang="fi-FI" err="1">
                <a:ea typeface="+mj-lt"/>
                <a:cs typeface="+mj-lt"/>
              </a:rPr>
              <a:t>crosstraining</a:t>
            </a:r>
            <a:r>
              <a:rPr lang="fi-FI">
                <a:ea typeface="+mj-lt"/>
                <a:cs typeface="+mj-lt"/>
              </a:rPr>
              <a:t>, kuntosali ja kehonpainoharjoittelu.</a:t>
            </a:r>
          </a:p>
          <a:p>
            <a:r>
              <a:rPr lang="fi-FI">
                <a:ea typeface="+mj-lt"/>
                <a:cs typeface="+mj-lt"/>
              </a:rPr>
              <a:t> Harjoitetaan kehon liikkuvuutta ja tehdään tasapainoharjoituksia. </a:t>
            </a:r>
          </a:p>
          <a:p>
            <a:r>
              <a:rPr lang="fi-FI">
                <a:ea typeface="+mj-lt"/>
                <a:cs typeface="+mj-lt"/>
              </a:rPr>
              <a:t>Mielenhallintaa harjoitellaan rentoutusten avulla. Osallistujat voivat vaikuttaa kurssin sisältöön. </a:t>
            </a:r>
            <a:endParaRPr lang="fi-FI"/>
          </a:p>
        </p:txBody>
      </p:sp>
    </p:spTree>
    <p:extLst>
      <p:ext uri="{BB962C8B-B14F-4D97-AF65-F5344CB8AC3E}">
        <p14:creationId xmlns:p14="http://schemas.microsoft.com/office/powerpoint/2010/main" val="1477210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4CAD654B-B869-4AC6-9566-96169239626E}"/>
              </a:ext>
            </a:extLst>
          </p:cNvPr>
          <p:cNvSpPr>
            <a:spLocks noGrp="1"/>
          </p:cNvSpPr>
          <p:nvPr>
            <p:ph type="title"/>
          </p:nvPr>
        </p:nvSpPr>
        <p:spPr>
          <a:xfrm>
            <a:off x="1103312" y="452718"/>
            <a:ext cx="8947522" cy="1400530"/>
          </a:xfrm>
        </p:spPr>
        <p:txBody>
          <a:bodyPr anchor="ctr">
            <a:normAutofit/>
          </a:bodyPr>
          <a:lstStyle/>
          <a:p>
            <a:r>
              <a:rPr lang="fi-FI" err="1">
                <a:solidFill>
                  <a:srgbClr val="FFFFFF"/>
                </a:solidFill>
              </a:rPr>
              <a:t>xTTlipa</a:t>
            </a:r>
            <a:r>
              <a:rPr lang="fi-FI">
                <a:solidFill>
                  <a:srgbClr val="FFFFFF"/>
                </a:solidFill>
              </a:rPr>
              <a:t> Liikuntaluokka</a:t>
            </a:r>
          </a:p>
        </p:txBody>
      </p:sp>
      <p:sp>
        <p:nvSpPr>
          <p:cNvPr id="3" name="Sisällön paikkamerkki 2">
            <a:extLst>
              <a:ext uri="{FF2B5EF4-FFF2-40B4-BE49-F238E27FC236}">
                <a16:creationId xmlns:a16="http://schemas.microsoft.com/office/drawing/2014/main" id="{53CEFE0B-B6FC-466A-A9DF-0F0502578EE3}"/>
              </a:ext>
            </a:extLst>
          </p:cNvPr>
          <p:cNvSpPr>
            <a:spLocks noGrp="1"/>
          </p:cNvSpPr>
          <p:nvPr>
            <p:ph idx="1"/>
          </p:nvPr>
        </p:nvSpPr>
        <p:spPr>
          <a:xfrm>
            <a:off x="1103312" y="2763520"/>
            <a:ext cx="8946541" cy="3484879"/>
          </a:xfrm>
        </p:spPr>
        <p:txBody>
          <a:bodyPr vert="horz" lIns="91440" tIns="45720" rIns="91440" bIns="45720" rtlCol="0" anchor="t">
            <a:normAutofit/>
          </a:bodyPr>
          <a:lstStyle/>
          <a:p>
            <a:r>
              <a:rPr lang="fi-FI">
                <a:ea typeface="+mj-lt"/>
                <a:cs typeface="+mj-lt"/>
              </a:rPr>
              <a:t>Tämä kurssi on tarkoitettu liikuntaluokalle testeillä valituille oppilaille. Kurssia ei valita, vaan se tulee oppilaille automaattisesti, mikäli kuulut liikuntaluokalle</a:t>
            </a:r>
            <a:endParaRPr lang="en-US">
              <a:ea typeface="+mj-lt"/>
              <a:cs typeface="+mj-lt"/>
            </a:endParaRPr>
          </a:p>
          <a:p>
            <a:r>
              <a:rPr lang="fi-FI">
                <a:ea typeface="+mj-lt"/>
                <a:cs typeface="+mj-lt"/>
              </a:rPr>
              <a:t>Kurssilla syvennetään aiemmin opittuja liikunnan taitoja, osaamista ja tietämystä</a:t>
            </a:r>
            <a:endParaRPr lang="en-US">
              <a:ea typeface="+mj-lt"/>
              <a:cs typeface="+mj-lt"/>
            </a:endParaRPr>
          </a:p>
          <a:p>
            <a:r>
              <a:rPr lang="fi-FI">
                <a:ea typeface="+mj-lt"/>
                <a:cs typeface="+mj-lt"/>
              </a:rPr>
              <a:t>Kurssiin kuuluu myös urheilijaksi kasvamisen näkökulma</a:t>
            </a:r>
            <a:endParaRPr lang="fi-FI"/>
          </a:p>
        </p:txBody>
      </p:sp>
    </p:spTree>
    <p:extLst>
      <p:ext uri="{BB962C8B-B14F-4D97-AF65-F5344CB8AC3E}">
        <p14:creationId xmlns:p14="http://schemas.microsoft.com/office/powerpoint/2010/main" val="159641959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1E0BA6B9-EF22-4695-B88B-07892B7C26AF}"/>
              </a:ext>
            </a:extLst>
          </p:cNvPr>
          <p:cNvSpPr>
            <a:spLocks noGrp="1"/>
          </p:cNvSpPr>
          <p:nvPr>
            <p:ph type="title"/>
          </p:nvPr>
        </p:nvSpPr>
        <p:spPr>
          <a:xfrm>
            <a:off x="1103312" y="452718"/>
            <a:ext cx="8947522" cy="1400530"/>
          </a:xfrm>
        </p:spPr>
        <p:txBody>
          <a:bodyPr anchor="ctr">
            <a:normAutofit/>
          </a:bodyPr>
          <a:lstStyle/>
          <a:p>
            <a:r>
              <a:rPr lang="fi-FI">
                <a:solidFill>
                  <a:srgbClr val="FFFFFF"/>
                </a:solidFill>
                <a:cs typeface="Calibri Light"/>
              </a:rPr>
              <a:t>TT-valinnat</a:t>
            </a:r>
            <a:endParaRPr lang="fi-FI">
              <a:solidFill>
                <a:srgbClr val="FFFFFF"/>
              </a:solidFill>
            </a:endParaRPr>
          </a:p>
        </p:txBody>
      </p:sp>
      <p:sp>
        <p:nvSpPr>
          <p:cNvPr id="3" name="Sisällön paikkamerkki 2">
            <a:extLst>
              <a:ext uri="{FF2B5EF4-FFF2-40B4-BE49-F238E27FC236}">
                <a16:creationId xmlns:a16="http://schemas.microsoft.com/office/drawing/2014/main" id="{7C9261E2-1BFF-4EFC-BEDA-FA61EB310DB9}"/>
              </a:ext>
            </a:extLst>
          </p:cNvPr>
          <p:cNvSpPr>
            <a:spLocks noGrp="1"/>
          </p:cNvSpPr>
          <p:nvPr>
            <p:ph idx="1"/>
          </p:nvPr>
        </p:nvSpPr>
        <p:spPr>
          <a:xfrm>
            <a:off x="1103312" y="2763520"/>
            <a:ext cx="8946541" cy="3484879"/>
          </a:xfrm>
        </p:spPr>
        <p:txBody>
          <a:bodyPr vert="horz" lIns="91440" tIns="45720" rIns="91440" bIns="45720" rtlCol="0" anchor="t">
            <a:normAutofit/>
          </a:bodyPr>
          <a:lstStyle/>
          <a:p>
            <a:r>
              <a:rPr lang="fi-FI">
                <a:cs typeface="Calibri"/>
              </a:rPr>
              <a:t>Kotitalous – makumatka maailmalle</a:t>
            </a:r>
          </a:p>
          <a:p>
            <a:r>
              <a:rPr lang="fi-FI">
                <a:cs typeface="Calibri"/>
              </a:rPr>
              <a:t>Kuvataide </a:t>
            </a:r>
          </a:p>
          <a:p>
            <a:r>
              <a:rPr lang="fi-FI">
                <a:cs typeface="Calibri"/>
              </a:rPr>
              <a:t>Käsityö tekninen</a:t>
            </a:r>
          </a:p>
          <a:p>
            <a:r>
              <a:rPr lang="fi-FI">
                <a:cs typeface="Calibri"/>
              </a:rPr>
              <a:t>Käsityö tekstiili</a:t>
            </a:r>
          </a:p>
          <a:p>
            <a:r>
              <a:rPr lang="fi-FI">
                <a:cs typeface="Calibri"/>
              </a:rPr>
              <a:t>Liikunta – pelataan ja kokeillaan uusia lajeja</a:t>
            </a:r>
          </a:p>
          <a:p>
            <a:r>
              <a:rPr lang="fi-FI">
                <a:cs typeface="Calibri"/>
              </a:rPr>
              <a:t>Liikunta – Liikuntaluokan liikunta</a:t>
            </a:r>
          </a:p>
          <a:p>
            <a:r>
              <a:rPr lang="fi-FI">
                <a:cs typeface="Calibri"/>
              </a:rPr>
              <a:t>Musiikki</a:t>
            </a:r>
          </a:p>
        </p:txBody>
      </p:sp>
    </p:spTree>
    <p:extLst>
      <p:ext uri="{BB962C8B-B14F-4D97-AF65-F5344CB8AC3E}">
        <p14:creationId xmlns:p14="http://schemas.microsoft.com/office/powerpoint/2010/main" val="2326769884"/>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272D2471-CA79-42AE-89C7-C05DC017FEEF}"/>
              </a:ext>
            </a:extLst>
          </p:cNvPr>
          <p:cNvSpPr>
            <a:spLocks noGrp="1"/>
          </p:cNvSpPr>
          <p:nvPr>
            <p:ph type="title"/>
          </p:nvPr>
        </p:nvSpPr>
        <p:spPr>
          <a:xfrm>
            <a:off x="1103312" y="452718"/>
            <a:ext cx="8947522" cy="1400530"/>
          </a:xfrm>
        </p:spPr>
        <p:txBody>
          <a:bodyPr anchor="ctr">
            <a:normAutofit/>
          </a:bodyPr>
          <a:lstStyle/>
          <a:p>
            <a:r>
              <a:rPr lang="fi-FI">
                <a:solidFill>
                  <a:srgbClr val="FFFFFF"/>
                </a:solidFill>
                <a:cs typeface="Calibri Light"/>
              </a:rPr>
              <a:t>xV valinta </a:t>
            </a:r>
            <a:r>
              <a:rPr lang="fi-FI">
                <a:solidFill>
                  <a:srgbClr val="FFFFFF"/>
                </a:solidFill>
                <a:ea typeface="+mj-lt"/>
                <a:cs typeface="+mj-lt"/>
              </a:rPr>
              <a:t>(2 tuntia keväällä tai syksyllä Arviointi suoritusmerkintä)</a:t>
            </a:r>
          </a:p>
          <a:p>
            <a:endParaRPr lang="fi-FI">
              <a:solidFill>
                <a:srgbClr val="FFFFFF"/>
              </a:solidFill>
              <a:cs typeface="Calibri Light"/>
            </a:endParaRPr>
          </a:p>
        </p:txBody>
      </p:sp>
      <p:sp>
        <p:nvSpPr>
          <p:cNvPr id="3" name="Sisällön paikkamerkki 2">
            <a:extLst>
              <a:ext uri="{FF2B5EF4-FFF2-40B4-BE49-F238E27FC236}">
                <a16:creationId xmlns:a16="http://schemas.microsoft.com/office/drawing/2014/main" id="{C6B79924-FC15-44A9-8AB3-CF8695A9D341}"/>
              </a:ext>
            </a:extLst>
          </p:cNvPr>
          <p:cNvSpPr>
            <a:spLocks noGrp="1"/>
          </p:cNvSpPr>
          <p:nvPr>
            <p:ph idx="1"/>
          </p:nvPr>
        </p:nvSpPr>
        <p:spPr>
          <a:xfrm>
            <a:off x="1103312" y="2763520"/>
            <a:ext cx="8946541" cy="3484879"/>
          </a:xfrm>
        </p:spPr>
        <p:txBody>
          <a:bodyPr vert="horz" lIns="91440" tIns="45720" rIns="91440" bIns="45720" rtlCol="0" anchor="t">
            <a:normAutofit fontScale="85000" lnSpcReduction="20000"/>
          </a:bodyPr>
          <a:lstStyle/>
          <a:p>
            <a:endParaRPr lang="fi-FI">
              <a:cs typeface="Calibri"/>
            </a:endParaRPr>
          </a:p>
          <a:p>
            <a:r>
              <a:rPr lang="fi-FI">
                <a:ea typeface="+mj-lt"/>
                <a:cs typeface="+mj-lt"/>
              </a:rPr>
              <a:t>Englanti: </a:t>
            </a:r>
            <a:r>
              <a:rPr lang="fi-FI" err="1">
                <a:ea typeface="+mj-lt"/>
                <a:cs typeface="+mj-lt"/>
              </a:rPr>
              <a:t>Spoken</a:t>
            </a:r>
            <a:r>
              <a:rPr lang="fi-FI">
                <a:ea typeface="+mj-lt"/>
                <a:cs typeface="+mj-lt"/>
              </a:rPr>
              <a:t> English</a:t>
            </a:r>
            <a:endParaRPr lang="fi-FI">
              <a:cs typeface="Calibri"/>
            </a:endParaRPr>
          </a:p>
          <a:p>
            <a:r>
              <a:rPr lang="fi-FI">
                <a:cs typeface="Calibri"/>
              </a:rPr>
              <a:t>Ilmaisutaito</a:t>
            </a:r>
          </a:p>
          <a:p>
            <a:r>
              <a:rPr lang="fi-FI">
                <a:cs typeface="Calibri"/>
              </a:rPr>
              <a:t>Liikuntaluokan liikunta</a:t>
            </a:r>
          </a:p>
          <a:p>
            <a:r>
              <a:rPr lang="fi-FI">
                <a:ea typeface="+mj-lt"/>
                <a:cs typeface="+mj-lt"/>
              </a:rPr>
              <a:t>Matematiikka - syventävät opinnot</a:t>
            </a:r>
            <a:endParaRPr lang="fi-FI">
              <a:cs typeface="Calibri"/>
            </a:endParaRPr>
          </a:p>
          <a:p>
            <a:r>
              <a:rPr lang="fi-FI">
                <a:cs typeface="Calibri"/>
              </a:rPr>
              <a:t>Retkeily</a:t>
            </a:r>
          </a:p>
          <a:p>
            <a:r>
              <a:rPr lang="fi-FI">
                <a:cs typeface="Calibri"/>
              </a:rPr>
              <a:t>Ruotsi: Menesty lukion ruotsissa</a:t>
            </a:r>
            <a:endParaRPr lang="fi-FI"/>
          </a:p>
          <a:p>
            <a:r>
              <a:rPr lang="fi-FI">
                <a:cs typeface="Calibri"/>
              </a:rPr>
              <a:t>Sanataide</a:t>
            </a:r>
          </a:p>
          <a:p>
            <a:r>
              <a:rPr lang="fi-FI">
                <a:cs typeface="Calibri"/>
              </a:rPr>
              <a:t>Talous- ja yrittäjyystieto</a:t>
            </a:r>
          </a:p>
          <a:p>
            <a:r>
              <a:rPr lang="fi-FI">
                <a:ea typeface="+mj-lt"/>
                <a:cs typeface="+mj-lt"/>
              </a:rPr>
              <a:t>Vuorovaikutustaidot</a:t>
            </a:r>
            <a:endParaRPr lang="fi-FI">
              <a:ea typeface="+mj-lt"/>
              <a:cs typeface="Calibri"/>
            </a:endParaRPr>
          </a:p>
          <a:p>
            <a:endParaRPr lang="fi-FI">
              <a:ea typeface="+mj-lt"/>
              <a:cs typeface="+mj-lt"/>
            </a:endParaRPr>
          </a:p>
        </p:txBody>
      </p:sp>
    </p:spTree>
    <p:extLst>
      <p:ext uri="{BB962C8B-B14F-4D97-AF65-F5344CB8AC3E}">
        <p14:creationId xmlns:p14="http://schemas.microsoft.com/office/powerpoint/2010/main" val="2072250542"/>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9F6928-FB89-4618-B777-A141493B1714}"/>
              </a:ext>
            </a:extLst>
          </p:cNvPr>
          <p:cNvSpPr>
            <a:spLocks noGrp="1"/>
          </p:cNvSpPr>
          <p:nvPr>
            <p:ph type="title"/>
          </p:nvPr>
        </p:nvSpPr>
        <p:spPr>
          <a:xfrm>
            <a:off x="646112" y="452718"/>
            <a:ext cx="4165580" cy="1400530"/>
          </a:xfrm>
        </p:spPr>
        <p:txBody>
          <a:bodyPr vert="horz" lIns="91440" tIns="45720" rIns="91440" bIns="45720" rtlCol="0" anchor="t">
            <a:normAutofit/>
          </a:bodyPr>
          <a:lstStyle/>
          <a:p>
            <a:pPr>
              <a:lnSpc>
                <a:spcPct val="90000"/>
              </a:lnSpc>
            </a:pPr>
            <a:r>
              <a:rPr lang="en-US" sz="2900" err="1"/>
              <a:t>xEN</a:t>
            </a:r>
            <a:r>
              <a:rPr lang="en-US" sz="2900"/>
              <a:t> </a:t>
            </a:r>
            <a:r>
              <a:rPr lang="en-US" sz="2900" err="1"/>
              <a:t>Englanti</a:t>
            </a:r>
            <a:r>
              <a:rPr lang="en-US" sz="2900"/>
              <a:t>: Spoken English</a:t>
            </a:r>
            <a:br>
              <a:rPr lang="en-US" sz="2900"/>
            </a:br>
            <a:endParaRPr lang="en-US" sz="2900"/>
          </a:p>
        </p:txBody>
      </p:sp>
      <p:sp>
        <p:nvSpPr>
          <p:cNvPr id="11" name="Freeform 23">
            <a:extLst>
              <a:ext uri="{FF2B5EF4-FFF2-40B4-BE49-F238E27FC236}">
                <a16:creationId xmlns:a16="http://schemas.microsoft.com/office/drawing/2014/main" id="{172A5208-F06F-4E40-A2A4-536C477FD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3" name="Freeform 5">
            <a:extLst>
              <a:ext uri="{FF2B5EF4-FFF2-40B4-BE49-F238E27FC236}">
                <a16:creationId xmlns:a16="http://schemas.microsoft.com/office/drawing/2014/main" id="{6778F665-E696-4E2E-8233-E17BE8970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5" name="Rectangle 14">
            <a:extLst>
              <a:ext uri="{FF2B5EF4-FFF2-40B4-BE49-F238E27FC236}">
                <a16:creationId xmlns:a16="http://schemas.microsoft.com/office/drawing/2014/main" id="{227D4A37-3DA5-4A83-8BCA-E40A93967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11" y="0"/>
            <a:ext cx="60980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5" descr="Hymyilevät opiskelijat keskustelemassa koulun käytävällä">
            <a:extLst>
              <a:ext uri="{FF2B5EF4-FFF2-40B4-BE49-F238E27FC236}">
                <a16:creationId xmlns:a16="http://schemas.microsoft.com/office/drawing/2014/main" id="{2A7E26B2-90AB-4AED-8B0E-561A4360D04C}"/>
              </a:ext>
            </a:extLst>
          </p:cNvPr>
          <p:cNvPicPr>
            <a:picLocks noGrp="1" noChangeAspect="1"/>
          </p:cNvPicPr>
          <p:nvPr>
            <p:ph idx="1"/>
          </p:nvPr>
        </p:nvPicPr>
        <p:blipFill>
          <a:blip r:embed="rId3"/>
          <a:stretch>
            <a:fillRect/>
          </a:stretch>
        </p:blipFill>
        <p:spPr>
          <a:xfrm>
            <a:off x="6390530" y="647699"/>
            <a:ext cx="4857231" cy="3242202"/>
          </a:xfrm>
          <a:prstGeom prst="rect">
            <a:avLst/>
          </a:prstGeom>
          <a:effectLst/>
        </p:spPr>
      </p:pic>
      <p:sp>
        <p:nvSpPr>
          <p:cNvPr id="17" name="Rectangle 16">
            <a:extLst>
              <a:ext uri="{FF2B5EF4-FFF2-40B4-BE49-F238E27FC236}">
                <a16:creationId xmlns:a16="http://schemas.microsoft.com/office/drawing/2014/main" id="{1B111820-A087-4A1C-93B0-CBE6D20EB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Tekstiruutu 5">
            <a:extLst>
              <a:ext uri="{FF2B5EF4-FFF2-40B4-BE49-F238E27FC236}">
                <a16:creationId xmlns:a16="http://schemas.microsoft.com/office/drawing/2014/main" id="{A27C45CA-14BE-46BB-B998-247C28A577E2}"/>
              </a:ext>
            </a:extLst>
          </p:cNvPr>
          <p:cNvSpPr txBox="1"/>
          <p:nvPr/>
        </p:nvSpPr>
        <p:spPr>
          <a:xfrm>
            <a:off x="646113" y="2052918"/>
            <a:ext cx="4165146" cy="419548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defTabSz="457200">
              <a:spcBef>
                <a:spcPts val="1000"/>
              </a:spcBef>
              <a:buClr>
                <a:schemeClr val="accent1"/>
              </a:buClr>
              <a:buSzPct val="80000"/>
              <a:buFont typeface="Wingdings 3" charset="2"/>
              <a:buChar char=""/>
            </a:pPr>
            <a:r>
              <a:rPr lang="en-US">
                <a:latin typeface="+mj-lt"/>
                <a:ea typeface="+mj-ea"/>
                <a:cs typeface="+mj-cs"/>
              </a:rPr>
              <a:t>You speak English, you show and tell, you give your opinions and tell about your feelings. You will meet new people​, make new friends!</a:t>
            </a:r>
          </a:p>
        </p:txBody>
      </p:sp>
      <p:pic>
        <p:nvPicPr>
          <p:cNvPr id="4" name="Kuva 4" descr="Kippis tasaisella täytöllä">
            <a:extLst>
              <a:ext uri="{FF2B5EF4-FFF2-40B4-BE49-F238E27FC236}">
                <a16:creationId xmlns:a16="http://schemas.microsoft.com/office/drawing/2014/main" id="{139802C1-7CCF-45A3-A1D6-31E8CF8D63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7005" y="4085841"/>
            <a:ext cx="2162557" cy="2162557"/>
          </a:xfrm>
          <a:prstGeom prst="rect">
            <a:avLst/>
          </a:prstGeom>
          <a:effectLst/>
        </p:spPr>
      </p:pic>
      <p:pic>
        <p:nvPicPr>
          <p:cNvPr id="5" name="Kuva 5" descr="Käyttäjät tasaisella täytöllä">
            <a:extLst>
              <a:ext uri="{FF2B5EF4-FFF2-40B4-BE49-F238E27FC236}">
                <a16:creationId xmlns:a16="http://schemas.microsoft.com/office/drawing/2014/main" id="{4F50FBFE-1F96-42DA-BFAA-6E7939E774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8726" y="4085841"/>
            <a:ext cx="2162557" cy="2162557"/>
          </a:xfrm>
          <a:prstGeom prst="rect">
            <a:avLst/>
          </a:prstGeom>
          <a:effectLst/>
        </p:spPr>
      </p:pic>
    </p:spTree>
    <p:extLst>
      <p:ext uri="{BB962C8B-B14F-4D97-AF65-F5344CB8AC3E}">
        <p14:creationId xmlns:p14="http://schemas.microsoft.com/office/powerpoint/2010/main" val="131308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F036F2-D766-45E2-9452-28E9783F9493}"/>
              </a:ext>
            </a:extLst>
          </p:cNvPr>
          <p:cNvSpPr>
            <a:spLocks noGrp="1"/>
          </p:cNvSpPr>
          <p:nvPr>
            <p:ph type="title"/>
          </p:nvPr>
        </p:nvSpPr>
        <p:spPr>
          <a:xfrm>
            <a:off x="650669" y="629266"/>
            <a:ext cx="3330328" cy="1641986"/>
          </a:xfrm>
        </p:spPr>
        <p:txBody>
          <a:bodyPr>
            <a:normAutofit/>
          </a:bodyPr>
          <a:lstStyle/>
          <a:p>
            <a:r>
              <a:rPr lang="fi-FI" err="1">
                <a:latin typeface="Calibri"/>
                <a:cs typeface="Calibri Light"/>
              </a:rPr>
              <a:t>xIT</a:t>
            </a:r>
            <a:r>
              <a:rPr lang="fi-FI" sz="2800">
                <a:latin typeface="Calibri"/>
                <a:cs typeface="Calibri Light"/>
              </a:rPr>
              <a:t> Ilmaisutaito</a:t>
            </a:r>
            <a:endParaRPr lang="fi-FI" sz="2800">
              <a:latin typeface="Calibri"/>
              <a:cs typeface="Calibri"/>
            </a:endParaRPr>
          </a:p>
        </p:txBody>
      </p:sp>
      <p:pic>
        <p:nvPicPr>
          <p:cNvPr id="4" name="Kuva 12" descr="Kuva, joka sisältää kohteen henkilö, ulko, henkilöt, ryhmä&#10;&#10;Kuvaus luotu automaattisesti">
            <a:extLst>
              <a:ext uri="{FF2B5EF4-FFF2-40B4-BE49-F238E27FC236}">
                <a16:creationId xmlns:a16="http://schemas.microsoft.com/office/drawing/2014/main" id="{436153F8-0D28-4CE7-8F7C-EA91C8228266}"/>
              </a:ext>
            </a:extLst>
          </p:cNvPr>
          <p:cNvPicPr>
            <a:picLocks noChangeAspect="1"/>
          </p:cNvPicPr>
          <p:nvPr/>
        </p:nvPicPr>
        <p:blipFill rotWithShape="1">
          <a:blip r:embed="rId3"/>
          <a:srcRect l="9961" r="16731"/>
          <a:stretch/>
        </p:blipFill>
        <p:spPr>
          <a:xfrm>
            <a:off x="5682430" y="10"/>
            <a:ext cx="6512380" cy="6857990"/>
          </a:xfrm>
          <a:prstGeom prst="rect">
            <a:avLst/>
          </a:prstGeom>
        </p:spPr>
      </p:pic>
      <p:sp>
        <p:nvSpPr>
          <p:cNvPr id="15" name="Rectangle 8">
            <a:extLst>
              <a:ext uri="{FF2B5EF4-FFF2-40B4-BE49-F238E27FC236}">
                <a16:creationId xmlns:a16="http://schemas.microsoft.com/office/drawing/2014/main" id="{B86EAD8C-E6F5-45BA-86CF-3EED09D84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isällön paikkamerkki 2">
            <a:extLst>
              <a:ext uri="{FF2B5EF4-FFF2-40B4-BE49-F238E27FC236}">
                <a16:creationId xmlns:a16="http://schemas.microsoft.com/office/drawing/2014/main" id="{3D7373C5-A5B4-4553-8BA6-7940248506A9}"/>
              </a:ext>
            </a:extLst>
          </p:cNvPr>
          <p:cNvSpPr>
            <a:spLocks noGrp="1"/>
          </p:cNvSpPr>
          <p:nvPr>
            <p:ph idx="1"/>
          </p:nvPr>
        </p:nvSpPr>
        <p:spPr>
          <a:xfrm>
            <a:off x="650669" y="1708150"/>
            <a:ext cx="4960161" cy="4540249"/>
          </a:xfrm>
        </p:spPr>
        <p:txBody>
          <a:bodyPr vert="horz" lIns="91440" tIns="45720" rIns="91440" bIns="45720" rtlCol="0" anchor="t">
            <a:noAutofit/>
          </a:bodyPr>
          <a:lstStyle/>
          <a:p>
            <a:pPr>
              <a:lnSpc>
                <a:spcPct val="90000"/>
              </a:lnSpc>
            </a:pPr>
            <a:r>
              <a:rPr lang="fi-FI" sz="1400">
                <a:ea typeface="+mn-lt"/>
                <a:cs typeface="+mn-lt"/>
              </a:rPr>
              <a:t>Haluatko oppia ilmaisemaan itseäsi paremmin? Haluatko kehittyä esiintyjänä?</a:t>
            </a:r>
            <a:endParaRPr lang="fi-FI" sz="1400">
              <a:cs typeface="Calibri" panose="020F0502020204030204"/>
            </a:endParaRPr>
          </a:p>
          <a:p>
            <a:pPr>
              <a:lnSpc>
                <a:spcPct val="90000"/>
              </a:lnSpc>
            </a:pPr>
            <a:r>
              <a:rPr lang="fi-FI" sz="1400">
                <a:ea typeface="+mn-lt"/>
                <a:cs typeface="+mn-lt"/>
              </a:rPr>
              <a:t>Ilmaisutaito on hauskaa ja leikkisää sekä luovaa ja syvällistä. Siksi se sopii ujolle tai rohkealle, tunteitaan pohtivalle tai vaikkapa näyttelijän urasta haaveilevalle.</a:t>
            </a:r>
            <a:endParaRPr lang="fi-FI" sz="1400">
              <a:cs typeface="Calibri"/>
            </a:endParaRPr>
          </a:p>
          <a:p>
            <a:pPr>
              <a:lnSpc>
                <a:spcPct val="90000"/>
              </a:lnSpc>
            </a:pPr>
            <a:r>
              <a:rPr lang="fi-FI" sz="1400">
                <a:ea typeface="+mn-lt"/>
                <a:cs typeface="+mn-lt"/>
              </a:rPr>
              <a:t>Tunneilla tehdään yksilö-, pari- ja ryhmäharjoituksia. Opitaan ilmaisemaan itseä niin suullisesti kuin ilmein ja elein sekä tulkitsemaan muiden viestintää. Tavoitteena on kehittää itsetuntemusta, esiintymisvarmuutta, vuorovaikutustaitoja, tunteiden tunnistamista ja ilmaisemista. Kotitehtävinä saattaa olla pohdiskelutehtäviä tai esimerkiksi vuorosanojen opettelua jotakin esitystä varten.</a:t>
            </a:r>
            <a:endParaRPr lang="fi-FI" sz="1400">
              <a:cs typeface="Calibri"/>
            </a:endParaRPr>
          </a:p>
          <a:p>
            <a:pPr>
              <a:lnSpc>
                <a:spcPct val="90000"/>
              </a:lnSpc>
            </a:pPr>
            <a:r>
              <a:rPr lang="fi-FI" sz="1400">
                <a:ea typeface="+mn-lt"/>
                <a:cs typeface="+mn-lt"/>
              </a:rPr>
              <a:t>Ilmaisutaito auttaa löytämään omia vahvuuksia, antaa uskoa omiin kykyihin ja tarjoaa voimavaroja elämän erilaisiin tilanteisiin. Se antaa lisäksi valmiuksia ja varmuutta ihmisten kohtaamiseen työelämän ja arjen eri tilanteissa.</a:t>
            </a:r>
            <a:endParaRPr lang="fi-FI" sz="1400">
              <a:cs typeface="Calibri"/>
            </a:endParaRPr>
          </a:p>
          <a:p>
            <a:pPr>
              <a:lnSpc>
                <a:spcPct val="90000"/>
              </a:lnSpc>
            </a:pPr>
            <a:endParaRPr lang="fi-FI" sz="1000">
              <a:cs typeface="Calibri"/>
            </a:endParaRPr>
          </a:p>
        </p:txBody>
      </p:sp>
    </p:spTree>
    <p:extLst>
      <p:ext uri="{BB962C8B-B14F-4D97-AF65-F5344CB8AC3E}">
        <p14:creationId xmlns:p14="http://schemas.microsoft.com/office/powerpoint/2010/main" val="105369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A9355DBB-78C5-45B9-9691-195278B46F3A}"/>
              </a:ext>
            </a:extLst>
          </p:cNvPr>
          <p:cNvSpPr>
            <a:spLocks noGrp="1"/>
          </p:cNvSpPr>
          <p:nvPr>
            <p:ph type="title"/>
          </p:nvPr>
        </p:nvSpPr>
        <p:spPr>
          <a:xfrm>
            <a:off x="1103312" y="452718"/>
            <a:ext cx="8947522" cy="1400530"/>
          </a:xfrm>
        </p:spPr>
        <p:txBody>
          <a:bodyPr anchor="ctr">
            <a:normAutofit/>
          </a:bodyPr>
          <a:lstStyle/>
          <a:p>
            <a:r>
              <a:rPr lang="fi-FI" err="1">
                <a:solidFill>
                  <a:srgbClr val="FFFFFF"/>
                </a:solidFill>
                <a:cs typeface="Calibri Light"/>
              </a:rPr>
              <a:t>xLIpa</a:t>
            </a:r>
            <a:r>
              <a:rPr lang="fi-FI">
                <a:solidFill>
                  <a:srgbClr val="FFFFFF"/>
                </a:solidFill>
                <a:cs typeface="Calibri Light"/>
              </a:rPr>
              <a:t>  Liikuntaluokka</a:t>
            </a:r>
            <a:endParaRPr lang="fi-FI">
              <a:solidFill>
                <a:srgbClr val="FFFFFF"/>
              </a:solidFill>
            </a:endParaRPr>
          </a:p>
        </p:txBody>
      </p:sp>
      <p:sp>
        <p:nvSpPr>
          <p:cNvPr id="3" name="Sisällön paikkamerkki 2">
            <a:extLst>
              <a:ext uri="{FF2B5EF4-FFF2-40B4-BE49-F238E27FC236}">
                <a16:creationId xmlns:a16="http://schemas.microsoft.com/office/drawing/2014/main" id="{C06C48EC-6936-4B00-A19C-2AE2A3440E34}"/>
              </a:ext>
            </a:extLst>
          </p:cNvPr>
          <p:cNvSpPr>
            <a:spLocks noGrp="1"/>
          </p:cNvSpPr>
          <p:nvPr>
            <p:ph idx="1"/>
          </p:nvPr>
        </p:nvSpPr>
        <p:spPr>
          <a:xfrm>
            <a:off x="1103312" y="2763520"/>
            <a:ext cx="8946541" cy="3484879"/>
          </a:xfrm>
        </p:spPr>
        <p:txBody>
          <a:bodyPr vert="horz" lIns="91440" tIns="45720" rIns="91440" bIns="45720" rtlCol="0" anchor="t">
            <a:normAutofit/>
          </a:bodyPr>
          <a:lstStyle/>
          <a:p>
            <a:r>
              <a:rPr lang="fi-FI"/>
              <a:t>Tämä kurssi on tarkoitettu liikuntaluokalle testeillä valituille oppilaille. Kurssia ei valita, vaan se tulee oppilaille automaattisesti, mikäli kuulut liikuntaluokalle</a:t>
            </a:r>
          </a:p>
          <a:p>
            <a:r>
              <a:rPr lang="fi-FI"/>
              <a:t>Kurssilla syvennetään aiemmin opittuja liikunnan taitoja, osaamista ja tietämystä</a:t>
            </a:r>
          </a:p>
          <a:p>
            <a:r>
              <a:rPr lang="fi-FI"/>
              <a:t>Kurssiin kuuluu myös urheilijaksi kasvamisen näkökulma</a:t>
            </a:r>
          </a:p>
        </p:txBody>
      </p:sp>
    </p:spTree>
    <p:extLst>
      <p:ext uri="{BB962C8B-B14F-4D97-AF65-F5344CB8AC3E}">
        <p14:creationId xmlns:p14="http://schemas.microsoft.com/office/powerpoint/2010/main" val="3706320449"/>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0EA934-9822-0798-840F-A05ACFD4F390}"/>
              </a:ext>
            </a:extLst>
          </p:cNvPr>
          <p:cNvSpPr>
            <a:spLocks noGrp="1"/>
          </p:cNvSpPr>
          <p:nvPr>
            <p:ph type="title"/>
          </p:nvPr>
        </p:nvSpPr>
        <p:spPr/>
        <p:txBody>
          <a:bodyPr/>
          <a:lstStyle/>
          <a:p>
            <a:r>
              <a:rPr lang="fi-FI" err="1">
                <a:ea typeface="+mj-lt"/>
                <a:cs typeface="+mj-lt"/>
              </a:rPr>
              <a:t>xMA</a:t>
            </a:r>
            <a:r>
              <a:rPr lang="fi-FI">
                <a:ea typeface="+mj-lt"/>
                <a:cs typeface="+mj-lt"/>
              </a:rPr>
              <a:t> Matematiikka </a:t>
            </a:r>
            <a:r>
              <a:rPr lang="fi-FI" sz="3200">
                <a:ea typeface="+mj-lt"/>
                <a:cs typeface="+mj-lt"/>
              </a:rPr>
              <a:t>Syventävät</a:t>
            </a:r>
            <a:r>
              <a:rPr lang="fi-FI">
                <a:ea typeface="+mj-lt"/>
                <a:cs typeface="+mj-lt"/>
              </a:rPr>
              <a:t> </a:t>
            </a:r>
            <a:r>
              <a:rPr lang="fi-FI" sz="3200">
                <a:ea typeface="+mj-lt"/>
                <a:cs typeface="+mj-lt"/>
              </a:rPr>
              <a:t>opinnot</a:t>
            </a:r>
            <a:endParaRPr lang="fi-FI" sz="3200"/>
          </a:p>
        </p:txBody>
      </p:sp>
      <p:sp>
        <p:nvSpPr>
          <p:cNvPr id="3" name="Sisällön paikkamerkki 2">
            <a:extLst>
              <a:ext uri="{FF2B5EF4-FFF2-40B4-BE49-F238E27FC236}">
                <a16:creationId xmlns:a16="http://schemas.microsoft.com/office/drawing/2014/main" id="{9DCBAEB0-DA08-CED1-7192-1A57DF6FADC0}"/>
              </a:ext>
            </a:extLst>
          </p:cNvPr>
          <p:cNvSpPr>
            <a:spLocks noGrp="1"/>
          </p:cNvSpPr>
          <p:nvPr>
            <p:ph idx="1"/>
          </p:nvPr>
        </p:nvSpPr>
        <p:spPr>
          <a:xfrm>
            <a:off x="1103312" y="2052918"/>
            <a:ext cx="9553759" cy="4195481"/>
          </a:xfrm>
        </p:spPr>
        <p:txBody>
          <a:bodyPr vert="horz" lIns="91440" tIns="45720" rIns="91440" bIns="45720" rtlCol="0" anchor="t">
            <a:normAutofit/>
          </a:bodyPr>
          <a:lstStyle/>
          <a:p>
            <a:r>
              <a:rPr lang="fi-FI">
                <a:ea typeface="+mj-lt"/>
                <a:cs typeface="+mj-lt"/>
              </a:rPr>
              <a:t>Syventävät opinnot on suunnattu lukioon jatkaville ja niille ammatilliseen koulutukseen hakeville, joiden alalla tarvitaan paljon matematiikkaa</a:t>
            </a:r>
          </a:p>
          <a:p>
            <a:r>
              <a:rPr lang="fi-FI">
                <a:ea typeface="+mj-lt"/>
                <a:cs typeface="+mj-lt"/>
              </a:rPr>
              <a:t>Vahvistetaan ja yhdistetään 7-9. luokan matematiikassa opittuja tietoja ja taitoja laaja-alaisiksi kokonaisuuksiksi.</a:t>
            </a:r>
            <a:endParaRPr lang="en-US">
              <a:ea typeface="+mj-lt"/>
              <a:cs typeface="+mj-lt"/>
            </a:endParaRPr>
          </a:p>
          <a:p>
            <a:r>
              <a:rPr lang="fi-FI">
                <a:ea typeface="+mj-lt"/>
                <a:cs typeface="+mj-lt"/>
              </a:rPr>
              <a:t>Tuodaan mukaan jatko-opinnoissa tarvittavia uusia matemaattisia lauseita sekä niiden käyttämistä tehtävien ratkaisuissa.</a:t>
            </a:r>
          </a:p>
          <a:p>
            <a:r>
              <a:rPr lang="fi-FI">
                <a:ea typeface="+mj-lt"/>
                <a:cs typeface="+mj-lt"/>
              </a:rPr>
              <a:t>Mahdollisuuksien mukaan yhdistetään ongelmanratkaisutaitoja yli oppiainerajojen, esimerkiksi fysiikkaan tai kemiaan.</a:t>
            </a:r>
            <a:endParaRPr lang="fi-FI"/>
          </a:p>
        </p:txBody>
      </p:sp>
    </p:spTree>
    <p:extLst>
      <p:ext uri="{BB962C8B-B14F-4D97-AF65-F5344CB8AC3E}">
        <p14:creationId xmlns:p14="http://schemas.microsoft.com/office/powerpoint/2010/main" val="855514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F27C5D-6313-493E-B970-47A720123044}"/>
              </a:ext>
            </a:extLst>
          </p:cNvPr>
          <p:cNvSpPr>
            <a:spLocks noGrp="1"/>
          </p:cNvSpPr>
          <p:nvPr>
            <p:ph type="title"/>
          </p:nvPr>
        </p:nvSpPr>
        <p:spPr>
          <a:xfrm>
            <a:off x="648931" y="629266"/>
            <a:ext cx="4166510" cy="1622321"/>
          </a:xfrm>
        </p:spPr>
        <p:txBody>
          <a:bodyPr>
            <a:normAutofit/>
          </a:bodyPr>
          <a:lstStyle/>
          <a:p>
            <a:r>
              <a:rPr lang="fi-FI" err="1">
                <a:cs typeface="Calibri Light"/>
              </a:rPr>
              <a:t>xRET</a:t>
            </a:r>
            <a:r>
              <a:rPr lang="fi-FI">
                <a:cs typeface="Calibri Light"/>
              </a:rPr>
              <a:t>  Retkeily</a:t>
            </a:r>
            <a:endParaRPr lang="fi-FI"/>
          </a:p>
        </p:txBody>
      </p:sp>
      <p:sp>
        <p:nvSpPr>
          <p:cNvPr id="3" name="Sisällön paikkamerkki 2">
            <a:extLst>
              <a:ext uri="{FF2B5EF4-FFF2-40B4-BE49-F238E27FC236}">
                <a16:creationId xmlns:a16="http://schemas.microsoft.com/office/drawing/2014/main" id="{E869CEE3-D452-4F54-8314-934E9D646544}"/>
              </a:ext>
            </a:extLst>
          </p:cNvPr>
          <p:cNvSpPr>
            <a:spLocks noGrp="1"/>
          </p:cNvSpPr>
          <p:nvPr>
            <p:ph idx="1"/>
          </p:nvPr>
        </p:nvSpPr>
        <p:spPr>
          <a:xfrm>
            <a:off x="648931" y="2438400"/>
            <a:ext cx="4166509" cy="3785419"/>
          </a:xfrm>
        </p:spPr>
        <p:txBody>
          <a:bodyPr vert="horz" lIns="91440" tIns="45720" rIns="91440" bIns="45720" rtlCol="0" anchor="t">
            <a:normAutofit lnSpcReduction="10000"/>
          </a:bodyPr>
          <a:lstStyle/>
          <a:p>
            <a:pPr>
              <a:lnSpc>
                <a:spcPct val="90000"/>
              </a:lnSpc>
            </a:pPr>
            <a:r>
              <a:rPr lang="fi-FI" sz="1400">
                <a:ea typeface="+mj-lt"/>
                <a:cs typeface="+mj-lt"/>
              </a:rPr>
              <a:t>R</a:t>
            </a:r>
            <a:r>
              <a:rPr lang="fi-FI" sz="1600">
                <a:ea typeface="+mj-lt"/>
                <a:cs typeface="+mj-lt"/>
              </a:rPr>
              <a:t>etkeilykurssilla opitaan luonnossa liikkumista, erätaitoja sekä yhdessä toimimisen taitoja. </a:t>
            </a:r>
            <a:endParaRPr lang="fi-FI" sz="1600"/>
          </a:p>
          <a:p>
            <a:pPr>
              <a:lnSpc>
                <a:spcPct val="90000"/>
              </a:lnSpc>
            </a:pPr>
            <a:endParaRPr lang="fi-FI" sz="1600">
              <a:ea typeface="+mj-lt"/>
              <a:cs typeface="+mj-lt"/>
            </a:endParaRPr>
          </a:p>
          <a:p>
            <a:pPr>
              <a:lnSpc>
                <a:spcPct val="90000"/>
              </a:lnSpc>
            </a:pPr>
            <a:r>
              <a:rPr lang="fi-FI" sz="1600">
                <a:ea typeface="+mj-lt"/>
                <a:cs typeface="+mj-lt"/>
              </a:rPr>
              <a:t>Opetellaan ruoanlaittoa eräoloissa ja nautitaan ulkoilmaelämästä.</a:t>
            </a:r>
          </a:p>
          <a:p>
            <a:pPr marL="0" indent="0">
              <a:lnSpc>
                <a:spcPct val="90000"/>
              </a:lnSpc>
              <a:buNone/>
            </a:pPr>
            <a:endParaRPr lang="fi-FI" sz="1600">
              <a:ea typeface="+mj-lt"/>
              <a:cs typeface="+mj-lt"/>
            </a:endParaRPr>
          </a:p>
          <a:p>
            <a:pPr>
              <a:lnSpc>
                <a:spcPct val="90000"/>
              </a:lnSpc>
            </a:pPr>
            <a:r>
              <a:rPr lang="fi-FI" sz="1600">
                <a:ea typeface="+mj-lt"/>
                <a:cs typeface="+mj-lt"/>
              </a:rPr>
              <a:t>Osa kurssista opiskellaan kouluympäristössä erätietoja ja -taitoja harjoitellen. Hyödynnetään myös paikallisia retkeilyalan asiantuntijoita mm. yritysvierailuja. </a:t>
            </a:r>
            <a:r>
              <a:rPr lang="fi-FI" sz="1600" b="1">
                <a:ea typeface="+mj-lt"/>
                <a:cs typeface="+mj-lt"/>
              </a:rPr>
              <a:t>Suurin osa kurssista toteutetaan maasto-osuutena yhden yön retkenä. </a:t>
            </a:r>
            <a:endParaRPr lang="fi-FI" sz="1600" b="1" i="1"/>
          </a:p>
        </p:txBody>
      </p:sp>
      <p:sp>
        <p:nvSpPr>
          <p:cNvPr id="27"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9" name="Rectangle 28">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4" name="Kuva 7" descr="Kuva, joka sisältää kohteen luonto&#10;&#10;Kuvaus luotu automaattisesti">
            <a:extLst>
              <a:ext uri="{FF2B5EF4-FFF2-40B4-BE49-F238E27FC236}">
                <a16:creationId xmlns:a16="http://schemas.microsoft.com/office/drawing/2014/main" id="{A47CC195-5371-4E40-B086-A64DE05EC05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8003" r="24763"/>
          <a:stretch/>
        </p:blipFill>
        <p:spPr>
          <a:xfrm>
            <a:off x="6474898" y="637538"/>
            <a:ext cx="4301997" cy="5582921"/>
          </a:xfrm>
          <a:prstGeom prst="rect">
            <a:avLst/>
          </a:prstGeom>
          <a:effectLst/>
        </p:spPr>
      </p:pic>
      <p:sp>
        <p:nvSpPr>
          <p:cNvPr id="33" name="Rectangle 32">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52741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3"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Otsikko 1">
            <a:extLst>
              <a:ext uri="{FF2B5EF4-FFF2-40B4-BE49-F238E27FC236}">
                <a16:creationId xmlns:a16="http://schemas.microsoft.com/office/drawing/2014/main" id="{F7D4FB44-F63F-4C0E-9228-63B290550380}"/>
              </a:ext>
            </a:extLst>
          </p:cNvPr>
          <p:cNvSpPr>
            <a:spLocks noGrp="1"/>
          </p:cNvSpPr>
          <p:nvPr>
            <p:ph type="title"/>
          </p:nvPr>
        </p:nvSpPr>
        <p:spPr>
          <a:xfrm>
            <a:off x="648930" y="629267"/>
            <a:ext cx="9252154" cy="1016654"/>
          </a:xfrm>
        </p:spPr>
        <p:txBody>
          <a:bodyPr>
            <a:normAutofit/>
          </a:bodyPr>
          <a:lstStyle/>
          <a:p>
            <a:r>
              <a:rPr lang="fi-FI">
                <a:cs typeface="Calibri Light"/>
              </a:rPr>
              <a:t>xRU Ruotsi: Menesty lukion ruotsissa</a:t>
            </a:r>
            <a:endParaRPr lang="fi-FI"/>
          </a:p>
        </p:txBody>
      </p:sp>
      <p:sp>
        <p:nvSpPr>
          <p:cNvPr id="15" name="Rectangle 15">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3" name="Sisällön paikkamerkki 2">
            <a:extLst>
              <a:ext uri="{FF2B5EF4-FFF2-40B4-BE49-F238E27FC236}">
                <a16:creationId xmlns:a16="http://schemas.microsoft.com/office/drawing/2014/main" id="{93AC4BC0-A55C-476E-AEAE-E539D8B25A5B}"/>
              </a:ext>
            </a:extLst>
          </p:cNvPr>
          <p:cNvSpPr>
            <a:spLocks noGrp="1"/>
          </p:cNvSpPr>
          <p:nvPr>
            <p:ph idx="1"/>
          </p:nvPr>
        </p:nvSpPr>
        <p:spPr>
          <a:xfrm>
            <a:off x="648931" y="2548281"/>
            <a:ext cx="5122606" cy="3658689"/>
          </a:xfrm>
        </p:spPr>
        <p:txBody>
          <a:bodyPr vert="horz" lIns="91440" tIns="45720" rIns="91440" bIns="45720" rtlCol="0" anchor="t">
            <a:normAutofit lnSpcReduction="10000"/>
          </a:bodyPr>
          <a:lstStyle/>
          <a:p>
            <a:r>
              <a:rPr lang="fi-FI">
                <a:solidFill>
                  <a:schemeClr val="bg1"/>
                </a:solidFill>
                <a:ea typeface="+mj-lt"/>
                <a:cs typeface="+mj-lt"/>
              </a:rPr>
              <a:t>Kurssi on suunnattu lukioon jatkaville oppilaille, jotka haluavat parantaa ruotsin kielen taitoaan.</a:t>
            </a:r>
          </a:p>
          <a:p>
            <a:r>
              <a:rPr lang="fi-FI">
                <a:solidFill>
                  <a:schemeClr val="bg1"/>
                </a:solidFill>
                <a:ea typeface="+mj-lt"/>
                <a:cs typeface="+mj-lt"/>
              </a:rPr>
              <a:t>Kurssilla kertaamme peruskielioppia, teemme kuunteluharjoituksia ja suullisia harjoituksia sekä laajennamme sanavarastoa.</a:t>
            </a:r>
          </a:p>
          <a:p>
            <a:r>
              <a:rPr lang="fi-FI">
                <a:solidFill>
                  <a:schemeClr val="bg1"/>
                </a:solidFill>
                <a:ea typeface="+mj-lt"/>
                <a:cs typeface="+mj-lt"/>
              </a:rPr>
              <a:t> Harjoittelemme kirjoittamaan lyhyitä kirjoitelmia ja luemme tekstejä.</a:t>
            </a:r>
          </a:p>
          <a:p>
            <a:r>
              <a:rPr lang="fi-FI">
                <a:solidFill>
                  <a:schemeClr val="bg1"/>
                </a:solidFill>
                <a:ea typeface="+mj-lt"/>
                <a:cs typeface="+mj-lt"/>
              </a:rPr>
              <a:t> Lisäksi tutustumme Ruotsiin ja ruotsalaiseen kulttuuriin.</a:t>
            </a:r>
            <a:endParaRPr lang="fi-FI">
              <a:solidFill>
                <a:schemeClr val="bg1"/>
              </a:solidFill>
            </a:endParaRPr>
          </a:p>
        </p:txBody>
      </p:sp>
      <p:pic>
        <p:nvPicPr>
          <p:cNvPr id="4" name="Kuva 7" descr="Kuva, joka sisältää kohteen rakennus, taivas, ulko, laiva&#10;&#10;Kuvaus luotu automaattisesti">
            <a:extLst>
              <a:ext uri="{FF2B5EF4-FFF2-40B4-BE49-F238E27FC236}">
                <a16:creationId xmlns:a16="http://schemas.microsoft.com/office/drawing/2014/main" id="{01EDE662-C850-4739-A797-3EAD98F9DE3D}"/>
              </a:ext>
            </a:extLst>
          </p:cNvPr>
          <p:cNvPicPr>
            <a:picLocks noChangeAspect="1"/>
          </p:cNvPicPr>
          <p:nvPr/>
        </p:nvPicPr>
        <p:blipFill>
          <a:blip r:embed="rId3"/>
          <a:stretch>
            <a:fillRect/>
          </a:stretch>
        </p:blipFill>
        <p:spPr>
          <a:xfrm>
            <a:off x="6091916" y="2593882"/>
            <a:ext cx="5451627" cy="3570815"/>
          </a:xfrm>
          <a:prstGeom prst="rect">
            <a:avLst/>
          </a:prstGeom>
          <a:effectLst/>
        </p:spPr>
      </p:pic>
    </p:spTree>
    <p:extLst>
      <p:ext uri="{BB962C8B-B14F-4D97-AF65-F5344CB8AC3E}">
        <p14:creationId xmlns:p14="http://schemas.microsoft.com/office/powerpoint/2010/main" val="2348882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9"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Otsikko 1">
            <a:extLst>
              <a:ext uri="{FF2B5EF4-FFF2-40B4-BE49-F238E27FC236}">
                <a16:creationId xmlns:a16="http://schemas.microsoft.com/office/drawing/2014/main" id="{DDCA49EC-515F-4026-94C2-386CDACA3FED}"/>
              </a:ext>
            </a:extLst>
          </p:cNvPr>
          <p:cNvSpPr>
            <a:spLocks noGrp="1"/>
          </p:cNvSpPr>
          <p:nvPr>
            <p:ph type="title"/>
          </p:nvPr>
        </p:nvSpPr>
        <p:spPr>
          <a:xfrm>
            <a:off x="648930" y="629267"/>
            <a:ext cx="9252154" cy="1016654"/>
          </a:xfrm>
        </p:spPr>
        <p:txBody>
          <a:bodyPr vert="horz" lIns="91440" tIns="45720" rIns="91440" bIns="45720" rtlCol="0" anchor="t">
            <a:normAutofit/>
          </a:bodyPr>
          <a:lstStyle/>
          <a:p>
            <a:r>
              <a:rPr lang="en-US" err="1"/>
              <a:t>xAI</a:t>
            </a:r>
            <a:r>
              <a:rPr lang="en-US"/>
              <a:t> </a:t>
            </a:r>
            <a:r>
              <a:rPr lang="en-US" err="1"/>
              <a:t>Sanataide</a:t>
            </a:r>
            <a:endParaRPr lang="en-US"/>
          </a:p>
        </p:txBody>
      </p:sp>
      <p:sp>
        <p:nvSpPr>
          <p:cNvPr id="23" name="Rectangle 14">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8" name="Tekstiruutu 7">
            <a:extLst>
              <a:ext uri="{FF2B5EF4-FFF2-40B4-BE49-F238E27FC236}">
                <a16:creationId xmlns:a16="http://schemas.microsoft.com/office/drawing/2014/main" id="{938B134F-A2B8-48CB-9315-754FA6265047}"/>
              </a:ext>
            </a:extLst>
          </p:cNvPr>
          <p:cNvSpPr txBox="1"/>
          <p:nvPr/>
        </p:nvSpPr>
        <p:spPr>
          <a:xfrm>
            <a:off x="648931" y="2548281"/>
            <a:ext cx="5122606" cy="365868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182880" defTabSz="457200">
              <a:lnSpc>
                <a:spcPct val="90000"/>
              </a:lnSpc>
              <a:spcBef>
                <a:spcPts val="1000"/>
              </a:spcBef>
              <a:buClr>
                <a:schemeClr val="accent1"/>
              </a:buClr>
              <a:buSzPct val="80000"/>
              <a:buFont typeface="Wingdings 3" charset="2"/>
              <a:buChar char=""/>
            </a:pPr>
            <a:r>
              <a:rPr lang="en-US" err="1">
                <a:solidFill>
                  <a:schemeClr val="bg1"/>
                </a:solidFill>
                <a:latin typeface="Century Gothic"/>
                <a:ea typeface="+mj-ea"/>
                <a:cs typeface="Calibri"/>
              </a:rPr>
              <a:t>Rakastatko</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tarinoita</a:t>
            </a:r>
            <a:r>
              <a:rPr lang="en-US">
                <a:solidFill>
                  <a:schemeClr val="bg1"/>
                </a:solidFill>
                <a:latin typeface="Century Gothic"/>
                <a:ea typeface="+mj-ea"/>
                <a:cs typeface="Calibri"/>
              </a:rPr>
              <a:t>? </a:t>
            </a:r>
          </a:p>
          <a:p>
            <a:pPr indent="-182880" defTabSz="457200">
              <a:lnSpc>
                <a:spcPct val="90000"/>
              </a:lnSpc>
              <a:spcBef>
                <a:spcPts val="1000"/>
              </a:spcBef>
              <a:buClr>
                <a:schemeClr val="accent1"/>
              </a:buClr>
              <a:buSzPct val="80000"/>
              <a:buFont typeface="Wingdings 3" charset="2"/>
              <a:buChar char=""/>
            </a:pPr>
            <a:r>
              <a:rPr lang="en-US" err="1">
                <a:solidFill>
                  <a:schemeClr val="bg1"/>
                </a:solidFill>
                <a:latin typeface="Century Gothic"/>
                <a:ea typeface="+mj-ea"/>
                <a:cs typeface="Calibri"/>
              </a:rPr>
              <a:t>Nautitko</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kirjoittamisesta</a:t>
            </a:r>
            <a:r>
              <a:rPr lang="en-US">
                <a:solidFill>
                  <a:schemeClr val="bg1"/>
                </a:solidFill>
                <a:latin typeface="Century Gothic"/>
                <a:ea typeface="+mj-ea"/>
                <a:cs typeface="Calibri"/>
              </a:rPr>
              <a:t>? </a:t>
            </a:r>
          </a:p>
          <a:p>
            <a:pPr indent="-182880" defTabSz="457200">
              <a:lnSpc>
                <a:spcPct val="90000"/>
              </a:lnSpc>
              <a:spcBef>
                <a:spcPts val="1000"/>
              </a:spcBef>
              <a:buClr>
                <a:schemeClr val="accent1"/>
              </a:buClr>
              <a:buSzPct val="80000"/>
              <a:buFont typeface="Wingdings 3" charset="2"/>
              <a:buChar char=""/>
            </a:pPr>
            <a:r>
              <a:rPr lang="en-US" err="1">
                <a:solidFill>
                  <a:schemeClr val="bg1"/>
                </a:solidFill>
                <a:latin typeface="Century Gothic"/>
                <a:ea typeface="+mj-ea"/>
                <a:cs typeface="Calibri"/>
              </a:rPr>
              <a:t>Haluatko</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kehittää</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luovuuttasi</a:t>
            </a:r>
            <a:r>
              <a:rPr lang="en-US">
                <a:solidFill>
                  <a:schemeClr val="bg1"/>
                </a:solidFill>
                <a:latin typeface="Century Gothic"/>
                <a:ea typeface="+mj-ea"/>
                <a:cs typeface="Calibri"/>
              </a:rPr>
              <a:t>? </a:t>
            </a:r>
          </a:p>
          <a:p>
            <a:pPr indent="-182880" defTabSz="457200">
              <a:lnSpc>
                <a:spcPct val="90000"/>
              </a:lnSpc>
              <a:spcBef>
                <a:spcPts val="1000"/>
              </a:spcBef>
              <a:buClr>
                <a:schemeClr val="accent1"/>
              </a:buClr>
              <a:buSzPct val="80000"/>
              <a:buFont typeface="Wingdings 3" charset="2"/>
              <a:buChar char=""/>
            </a:pPr>
            <a:endParaRPr lang="en-US">
              <a:solidFill>
                <a:schemeClr val="bg1"/>
              </a:solidFill>
              <a:latin typeface="Century Gothic"/>
              <a:ea typeface="+mj-ea"/>
              <a:cs typeface="Calibri"/>
            </a:endParaRPr>
          </a:p>
          <a:p>
            <a:pPr indent="-182880" defTabSz="457200">
              <a:lnSpc>
                <a:spcPct val="90000"/>
              </a:lnSpc>
              <a:spcBef>
                <a:spcPts val="1000"/>
              </a:spcBef>
              <a:buClr>
                <a:schemeClr val="accent1"/>
              </a:buClr>
              <a:buSzPct val="80000"/>
              <a:buFont typeface="Wingdings 3" charset="2"/>
              <a:buChar char=""/>
            </a:pPr>
            <a:r>
              <a:rPr lang="en-US" err="1">
                <a:solidFill>
                  <a:schemeClr val="bg1"/>
                </a:solidFill>
                <a:latin typeface="Century Gothic"/>
                <a:ea typeface="+mj-ea"/>
                <a:cs typeface="Calibri"/>
              </a:rPr>
              <a:t>Sanataide</a:t>
            </a:r>
            <a:r>
              <a:rPr lang="en-US">
                <a:solidFill>
                  <a:schemeClr val="bg1"/>
                </a:solidFill>
                <a:latin typeface="Century Gothic"/>
                <a:ea typeface="+mj-ea"/>
                <a:cs typeface="Calibri"/>
              </a:rPr>
              <a:t> vie </a:t>
            </a:r>
            <a:r>
              <a:rPr lang="en-US" err="1">
                <a:solidFill>
                  <a:schemeClr val="bg1"/>
                </a:solidFill>
                <a:latin typeface="Century Gothic"/>
                <a:ea typeface="+mj-ea"/>
                <a:cs typeface="Calibri"/>
              </a:rPr>
              <a:t>sinut</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matkalle</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kertomusten</a:t>
            </a:r>
            <a:r>
              <a:rPr lang="en-US">
                <a:solidFill>
                  <a:schemeClr val="bg1"/>
                </a:solidFill>
                <a:latin typeface="Century Gothic"/>
                <a:ea typeface="+mj-ea"/>
                <a:cs typeface="Calibri"/>
              </a:rPr>
              <a:t> ja </a:t>
            </a:r>
            <a:r>
              <a:rPr lang="en-US" err="1">
                <a:solidFill>
                  <a:schemeClr val="bg1"/>
                </a:solidFill>
                <a:latin typeface="Century Gothic"/>
                <a:ea typeface="+mj-ea"/>
                <a:cs typeface="Calibri"/>
              </a:rPr>
              <a:t>runojen</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maailmaan</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Tunneilla</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kirjoitetaan</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monenlaisia</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kirjoitusharjoituksia</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joissa</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kokeillaan</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esimerkiksi</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erilaisia</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kertojia</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vuoropuheluiden</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rakentamista</a:t>
            </a:r>
            <a:r>
              <a:rPr lang="en-US">
                <a:solidFill>
                  <a:schemeClr val="bg1"/>
                </a:solidFill>
                <a:latin typeface="Century Gothic"/>
                <a:ea typeface="+mj-ea"/>
                <a:cs typeface="Calibri"/>
              </a:rPr>
              <a:t> ja </a:t>
            </a:r>
            <a:r>
              <a:rPr lang="en-US" err="1">
                <a:solidFill>
                  <a:schemeClr val="bg1"/>
                </a:solidFill>
                <a:latin typeface="Century Gothic"/>
                <a:ea typeface="+mj-ea"/>
                <a:cs typeface="Calibri"/>
              </a:rPr>
              <a:t>kuvauksien</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kirjoittamista</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Sanoilla</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myös</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leikitellään</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Tunneilla</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myös</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luetaan</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kaunokirjallisuutta</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oman</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kirjoitustaidon</a:t>
            </a:r>
            <a:r>
              <a:rPr lang="en-US">
                <a:solidFill>
                  <a:schemeClr val="bg1"/>
                </a:solidFill>
                <a:latin typeface="Century Gothic"/>
                <a:ea typeface="+mj-ea"/>
                <a:cs typeface="Calibri"/>
              </a:rPr>
              <a:t> </a:t>
            </a:r>
            <a:r>
              <a:rPr lang="en-US" err="1">
                <a:solidFill>
                  <a:schemeClr val="bg1"/>
                </a:solidFill>
                <a:latin typeface="Century Gothic"/>
                <a:ea typeface="+mj-ea"/>
                <a:cs typeface="Calibri"/>
              </a:rPr>
              <a:t>syventämiseksi</a:t>
            </a:r>
            <a:r>
              <a:rPr lang="en-US">
                <a:solidFill>
                  <a:schemeClr val="bg1"/>
                </a:solidFill>
                <a:latin typeface="Century Gothic"/>
                <a:ea typeface="+mj-ea"/>
                <a:cs typeface="Calibri"/>
              </a:rPr>
              <a:t>. </a:t>
            </a:r>
          </a:p>
          <a:p>
            <a:pPr indent="-182880" defTabSz="457200">
              <a:lnSpc>
                <a:spcPct val="90000"/>
              </a:lnSpc>
              <a:spcBef>
                <a:spcPts val="1000"/>
              </a:spcBef>
              <a:buClr>
                <a:schemeClr val="accent1"/>
              </a:buClr>
              <a:buSzPct val="80000"/>
              <a:buFont typeface="Wingdings 3" charset="2"/>
              <a:buChar char=""/>
            </a:pPr>
            <a:endParaRPr lang="en-US" sz="1700">
              <a:solidFill>
                <a:schemeClr val="bg1"/>
              </a:solidFill>
              <a:latin typeface="+mj-lt"/>
              <a:ea typeface="+mj-ea"/>
              <a:cs typeface="+mj-cs"/>
            </a:endParaRPr>
          </a:p>
        </p:txBody>
      </p:sp>
      <p:pic>
        <p:nvPicPr>
          <p:cNvPr id="4" name="Kuva 7">
            <a:extLst>
              <a:ext uri="{FF2B5EF4-FFF2-40B4-BE49-F238E27FC236}">
                <a16:creationId xmlns:a16="http://schemas.microsoft.com/office/drawing/2014/main" id="{02E04C0E-084B-4873-9F9A-F0B1129712CA}"/>
              </a:ext>
            </a:extLst>
          </p:cNvPr>
          <p:cNvPicPr>
            <a:picLocks noGrp="1" noChangeAspect="1"/>
          </p:cNvPicPr>
          <p:nvPr>
            <p:ph idx="1"/>
          </p:nvPr>
        </p:nvPicPr>
        <p:blipFill rotWithShape="1">
          <a:blip r:embed="rId3"/>
          <a:srcRect l="33955"/>
          <a:stretch/>
        </p:blipFill>
        <p:spPr>
          <a:xfrm>
            <a:off x="6251913" y="2442448"/>
            <a:ext cx="5152800" cy="4233518"/>
          </a:xfrm>
          <a:prstGeom prst="rect">
            <a:avLst/>
          </a:prstGeom>
          <a:effectLst/>
        </p:spPr>
      </p:pic>
    </p:spTree>
    <p:extLst>
      <p:ext uri="{BB962C8B-B14F-4D97-AF65-F5344CB8AC3E}">
        <p14:creationId xmlns:p14="http://schemas.microsoft.com/office/powerpoint/2010/main" val="3332597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F7A1E6-1ACA-E200-E095-10CA840EA8F1}"/>
              </a:ext>
            </a:extLst>
          </p:cNvPr>
          <p:cNvSpPr>
            <a:spLocks noGrp="1"/>
          </p:cNvSpPr>
          <p:nvPr>
            <p:ph type="title"/>
          </p:nvPr>
        </p:nvSpPr>
        <p:spPr/>
        <p:txBody>
          <a:bodyPr/>
          <a:lstStyle/>
          <a:p>
            <a:r>
              <a:rPr lang="fi-FI" err="1"/>
              <a:t>xYHT</a:t>
            </a:r>
            <a:r>
              <a:rPr lang="fi-FI"/>
              <a:t> Talous- ja yrittäjyystieto</a:t>
            </a:r>
          </a:p>
        </p:txBody>
      </p:sp>
      <p:sp>
        <p:nvSpPr>
          <p:cNvPr id="3" name="Sisällön paikkamerkki 2">
            <a:extLst>
              <a:ext uri="{FF2B5EF4-FFF2-40B4-BE49-F238E27FC236}">
                <a16:creationId xmlns:a16="http://schemas.microsoft.com/office/drawing/2014/main" id="{91A38C4B-CE8C-1A51-A9A4-315A8E4C839C}"/>
              </a:ext>
            </a:extLst>
          </p:cNvPr>
          <p:cNvSpPr>
            <a:spLocks noGrp="1"/>
          </p:cNvSpPr>
          <p:nvPr>
            <p:ph idx="1"/>
          </p:nvPr>
        </p:nvSpPr>
        <p:spPr>
          <a:xfrm>
            <a:off x="1103312" y="2052918"/>
            <a:ext cx="3683979" cy="4195481"/>
          </a:xfrm>
        </p:spPr>
        <p:txBody>
          <a:bodyPr vert="horz" lIns="91440" tIns="45720" rIns="91440" bIns="45720" rtlCol="0" anchor="t">
            <a:normAutofit lnSpcReduction="10000"/>
          </a:bodyPr>
          <a:lstStyle/>
          <a:p>
            <a:r>
              <a:rPr lang="fi-FI"/>
              <a:t>Haluatko tietää lisää raha-asioista yksilön, yrityksen ja kansantalouden tasolla?</a:t>
            </a:r>
          </a:p>
          <a:p>
            <a:endParaRPr lang="fi-FI"/>
          </a:p>
          <a:p>
            <a:r>
              <a:rPr lang="fi-FI"/>
              <a:t>Haluatko oppia sijoittamaan?</a:t>
            </a:r>
          </a:p>
          <a:p>
            <a:endParaRPr lang="fi-FI"/>
          </a:p>
          <a:p>
            <a:r>
              <a:rPr lang="fi-FI"/>
              <a:t>Sinustako yrittäjä?</a:t>
            </a:r>
          </a:p>
          <a:p>
            <a:endParaRPr lang="fi-FI"/>
          </a:p>
          <a:p>
            <a:r>
              <a:rPr lang="fi-FI"/>
              <a:t>Tutustutaan eri alan yrityksiin.</a:t>
            </a:r>
          </a:p>
        </p:txBody>
      </p:sp>
      <p:pic>
        <p:nvPicPr>
          <p:cNvPr id="5" name="Kuva 3" descr="Kuva, joka sisältää kohteen teksti&#10;&#10;Kuvaus luotu automaattisesti">
            <a:extLst>
              <a:ext uri="{FF2B5EF4-FFF2-40B4-BE49-F238E27FC236}">
                <a16:creationId xmlns:a16="http://schemas.microsoft.com/office/drawing/2014/main" id="{020B0956-A8EB-F1E1-E3E6-FADD22601D4F}"/>
              </a:ext>
            </a:extLst>
          </p:cNvPr>
          <p:cNvPicPr>
            <a:picLocks noChangeAspect="1"/>
          </p:cNvPicPr>
          <p:nvPr/>
        </p:nvPicPr>
        <p:blipFill>
          <a:blip r:embed="rId2"/>
          <a:stretch>
            <a:fillRect/>
          </a:stretch>
        </p:blipFill>
        <p:spPr>
          <a:xfrm>
            <a:off x="6471930" y="1858681"/>
            <a:ext cx="4685070" cy="4370437"/>
          </a:xfrm>
          <a:prstGeom prst="rect">
            <a:avLst/>
          </a:prstGeom>
        </p:spPr>
      </p:pic>
    </p:spTree>
    <p:extLst>
      <p:ext uri="{BB962C8B-B14F-4D97-AF65-F5344CB8AC3E}">
        <p14:creationId xmlns:p14="http://schemas.microsoft.com/office/powerpoint/2010/main" val="1751049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 name="Rectangle 2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34" name="Freeform: Shape 3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DDCA49EC-515F-4026-94C2-386CDACA3FED}"/>
              </a:ext>
            </a:extLst>
          </p:cNvPr>
          <p:cNvSpPr>
            <a:spLocks noGrp="1"/>
          </p:cNvSpPr>
          <p:nvPr>
            <p:ph type="title"/>
          </p:nvPr>
        </p:nvSpPr>
        <p:spPr>
          <a:xfrm>
            <a:off x="1103312" y="452718"/>
            <a:ext cx="8947522" cy="1400530"/>
          </a:xfrm>
        </p:spPr>
        <p:txBody>
          <a:bodyPr vert="horz" lIns="91440" tIns="45720" rIns="91440" bIns="45720" rtlCol="0" anchor="ctr">
            <a:normAutofit/>
          </a:bodyPr>
          <a:lstStyle/>
          <a:p>
            <a:r>
              <a:rPr lang="en-US" err="1">
                <a:solidFill>
                  <a:srgbClr val="FFFFFF"/>
                </a:solidFill>
              </a:rPr>
              <a:t>xVVT</a:t>
            </a:r>
            <a:r>
              <a:rPr lang="en-US">
                <a:solidFill>
                  <a:srgbClr val="FFFFFF"/>
                </a:solidFill>
              </a:rPr>
              <a:t> </a:t>
            </a:r>
            <a:r>
              <a:rPr lang="en-US" err="1">
                <a:solidFill>
                  <a:srgbClr val="FFFFFF"/>
                </a:solidFill>
              </a:rPr>
              <a:t>Vuorovaikutustaidot</a:t>
            </a:r>
            <a:endParaRPr lang="en-US">
              <a:solidFill>
                <a:srgbClr val="FFFFFF"/>
              </a:solidFill>
            </a:endParaRPr>
          </a:p>
        </p:txBody>
      </p:sp>
      <p:sp>
        <p:nvSpPr>
          <p:cNvPr id="5" name="Sisällön paikkamerkki 4">
            <a:extLst>
              <a:ext uri="{FF2B5EF4-FFF2-40B4-BE49-F238E27FC236}">
                <a16:creationId xmlns:a16="http://schemas.microsoft.com/office/drawing/2014/main" id="{CE3A607D-B5EB-F1A4-3896-0DF10B056BC4}"/>
              </a:ext>
            </a:extLst>
          </p:cNvPr>
          <p:cNvSpPr>
            <a:spLocks noGrp="1"/>
          </p:cNvSpPr>
          <p:nvPr>
            <p:ph idx="1"/>
          </p:nvPr>
        </p:nvSpPr>
        <p:spPr>
          <a:xfrm>
            <a:off x="1103312" y="2792275"/>
            <a:ext cx="8198919" cy="2996048"/>
          </a:xfrm>
        </p:spPr>
        <p:txBody>
          <a:bodyPr vert="horz" lIns="91440" tIns="45720" rIns="91440" bIns="45720" rtlCol="0" anchor="t">
            <a:normAutofit/>
          </a:bodyPr>
          <a:lstStyle/>
          <a:p>
            <a:pPr marL="0" indent="0">
              <a:buNone/>
            </a:pPr>
            <a:r>
              <a:rPr lang="fi-FI" b="1"/>
              <a:t>KURSSILLA OPETELLAAN: </a:t>
            </a:r>
          </a:p>
          <a:p>
            <a:r>
              <a:rPr lang="fi-FI" b="1"/>
              <a:t>Omien tunteiden tunnistamista ja niiden säätelyä</a:t>
            </a:r>
            <a:endParaRPr lang="fi-FI"/>
          </a:p>
          <a:p>
            <a:r>
              <a:rPr lang="fi-FI" b="1"/>
              <a:t>Omien voimavarojen havainnoimista ja vireystilan säätelyä</a:t>
            </a:r>
          </a:p>
          <a:p>
            <a:r>
              <a:rPr lang="fi-FI" b="1"/>
              <a:t>Omien vahvuuksien tunnistamista ja miten niitä voi</a:t>
            </a:r>
          </a:p>
          <a:p>
            <a:pPr marL="0" indent="0">
              <a:buNone/>
            </a:pPr>
            <a:r>
              <a:rPr lang="fi-FI" b="1"/>
              <a:t>     hyödyntää</a:t>
            </a:r>
          </a:p>
          <a:p>
            <a:r>
              <a:rPr lang="fi-FI" b="1"/>
              <a:t>Neuvottelutaitojen harjoittelua</a:t>
            </a:r>
          </a:p>
          <a:p>
            <a:r>
              <a:rPr lang="fi-FI" b="1"/>
              <a:t>Palautteen vastaanottamista ja antamista</a:t>
            </a:r>
          </a:p>
        </p:txBody>
      </p:sp>
      <p:sp>
        <p:nvSpPr>
          <p:cNvPr id="8" name="Tekstiruutu 7">
            <a:extLst>
              <a:ext uri="{FF2B5EF4-FFF2-40B4-BE49-F238E27FC236}">
                <a16:creationId xmlns:a16="http://schemas.microsoft.com/office/drawing/2014/main" id="{938B134F-A2B8-48CB-9315-754FA6265047}"/>
              </a:ext>
            </a:extLst>
          </p:cNvPr>
          <p:cNvSpPr txBox="1"/>
          <p:nvPr/>
        </p:nvSpPr>
        <p:spPr>
          <a:xfrm>
            <a:off x="462025" y="2476394"/>
            <a:ext cx="5122606" cy="365868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182880" defTabSz="457200">
              <a:lnSpc>
                <a:spcPct val="90000"/>
              </a:lnSpc>
              <a:spcBef>
                <a:spcPts val="1000"/>
              </a:spcBef>
              <a:buClr>
                <a:schemeClr val="accent1"/>
              </a:buClr>
              <a:buSzPct val="80000"/>
              <a:buFont typeface="Wingdings 3" charset="2"/>
              <a:buChar char=""/>
            </a:pPr>
            <a:endParaRPr lang="en-US" sz="1700">
              <a:solidFill>
                <a:schemeClr val="bg1"/>
              </a:solidFill>
              <a:latin typeface="+mj-lt"/>
              <a:ea typeface="+mj-ea"/>
              <a:cs typeface="+mj-cs"/>
            </a:endParaRPr>
          </a:p>
        </p:txBody>
      </p:sp>
      <p:pic>
        <p:nvPicPr>
          <p:cNvPr id="3" name="Kuva 3" descr="Ystävät Luottamus Ystävyys - Ilmainen kuva Pixabayssa">
            <a:extLst>
              <a:ext uri="{FF2B5EF4-FFF2-40B4-BE49-F238E27FC236}">
                <a16:creationId xmlns:a16="http://schemas.microsoft.com/office/drawing/2014/main" id="{DBCC7D68-4BFE-7219-A67D-EC71B2354EA7}"/>
              </a:ext>
            </a:extLst>
          </p:cNvPr>
          <p:cNvPicPr>
            <a:picLocks noChangeAspect="1"/>
          </p:cNvPicPr>
          <p:nvPr/>
        </p:nvPicPr>
        <p:blipFill>
          <a:blip r:embed="rId2"/>
          <a:stretch>
            <a:fillRect/>
          </a:stretch>
        </p:blipFill>
        <p:spPr>
          <a:xfrm>
            <a:off x="8951344" y="-329241"/>
            <a:ext cx="3246406" cy="3117010"/>
          </a:xfrm>
          <a:prstGeom prst="rect">
            <a:avLst/>
          </a:prstGeom>
        </p:spPr>
      </p:pic>
      <p:sp>
        <p:nvSpPr>
          <p:cNvPr id="6" name="Puhekupla: Suorakulmio, kulmat pyöristettu 5">
            <a:extLst>
              <a:ext uri="{FF2B5EF4-FFF2-40B4-BE49-F238E27FC236}">
                <a16:creationId xmlns:a16="http://schemas.microsoft.com/office/drawing/2014/main" id="{4BF54FB0-BDDE-9639-9EA7-0E0E7D40EF7F}"/>
              </a:ext>
            </a:extLst>
          </p:cNvPr>
          <p:cNvSpPr/>
          <p:nvPr/>
        </p:nvSpPr>
        <p:spPr>
          <a:xfrm>
            <a:off x="8551012" y="3941428"/>
            <a:ext cx="3623093" cy="251603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C147C0D7-CDDF-E921-5289-B22062DA6239}"/>
              </a:ext>
            </a:extLst>
          </p:cNvPr>
          <p:cNvSpPr txBox="1"/>
          <p:nvPr/>
        </p:nvSpPr>
        <p:spPr>
          <a:xfrm>
            <a:off x="8572499" y="4130951"/>
            <a:ext cx="360062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i-FI" sz="2000" b="1"/>
          </a:p>
          <a:p>
            <a:r>
              <a:rPr lang="fi-FI" sz="2000" b="1"/>
              <a:t>Teemme monipuolisia harjoitteita yksin, pareittain ja pienryhmissä. Hyödynnämme myös draaman keinoja. </a:t>
            </a:r>
            <a:endParaRPr lang="fi-FI"/>
          </a:p>
        </p:txBody>
      </p:sp>
    </p:spTree>
    <p:extLst>
      <p:ext uri="{BB962C8B-B14F-4D97-AF65-F5344CB8AC3E}">
        <p14:creationId xmlns:p14="http://schemas.microsoft.com/office/powerpoint/2010/main" val="393031419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6F50B3-D210-4B21-B8E2-1AECC7465E57}"/>
              </a:ext>
            </a:extLst>
          </p:cNvPr>
          <p:cNvSpPr>
            <a:spLocks noGrp="1"/>
          </p:cNvSpPr>
          <p:nvPr>
            <p:ph type="title"/>
          </p:nvPr>
        </p:nvSpPr>
        <p:spPr>
          <a:xfrm>
            <a:off x="648929" y="629266"/>
            <a:ext cx="6256423" cy="1641987"/>
          </a:xfrm>
        </p:spPr>
        <p:txBody>
          <a:bodyPr>
            <a:normAutofit/>
          </a:bodyPr>
          <a:lstStyle/>
          <a:p>
            <a:r>
              <a:rPr lang="fi-FI" sz="3900" err="1">
                <a:cs typeface="Calibri Light"/>
              </a:rPr>
              <a:t>ttKO</a:t>
            </a:r>
            <a:r>
              <a:rPr lang="fi-FI" sz="3900">
                <a:cs typeface="Calibri Light"/>
              </a:rPr>
              <a:t>- Kotitalous – makumatka maailmalle</a:t>
            </a:r>
          </a:p>
        </p:txBody>
      </p:sp>
      <p:pic>
        <p:nvPicPr>
          <p:cNvPr id="10" name="Kuva 10" descr="Kuva, joka sisältää kohteen pöytä, lautanen, sisä, erilainen&#10;&#10;Kuvaus luotu automaattisesti">
            <a:extLst>
              <a:ext uri="{FF2B5EF4-FFF2-40B4-BE49-F238E27FC236}">
                <a16:creationId xmlns:a16="http://schemas.microsoft.com/office/drawing/2014/main" id="{16442C59-C23E-4A30-8B4F-6F203DD1633A}"/>
              </a:ext>
            </a:extLst>
          </p:cNvPr>
          <p:cNvPicPr>
            <a:picLocks noChangeAspect="1"/>
          </p:cNvPicPr>
          <p:nvPr/>
        </p:nvPicPr>
        <p:blipFill rotWithShape="1">
          <a:blip r:embed="rId3"/>
          <a:srcRect l="6713" r="21316" b="-1"/>
          <a:stretch/>
        </p:blipFill>
        <p:spPr>
          <a:xfrm>
            <a:off x="7554139" y="609601"/>
            <a:ext cx="3990160" cy="5638797"/>
          </a:xfrm>
          <a:prstGeom prst="rect">
            <a:avLst/>
          </a:prstGeom>
          <a:effectLst>
            <a:outerShdw blurRad="50800" dist="38100" dir="5400000" algn="t" rotWithShape="0">
              <a:prstClr val="black">
                <a:alpha val="43000"/>
              </a:prstClr>
            </a:outerShdw>
          </a:effectLst>
        </p:spPr>
      </p:pic>
      <p:sp>
        <p:nvSpPr>
          <p:cNvPr id="15" name="Rectangle 14">
            <a:extLst>
              <a:ext uri="{FF2B5EF4-FFF2-40B4-BE49-F238E27FC236}">
                <a16:creationId xmlns:a16="http://schemas.microsoft.com/office/drawing/2014/main" id="{73DC589F-62C7-410C-B96C-0F6243A47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isällön paikkamerkki 2">
            <a:extLst>
              <a:ext uri="{FF2B5EF4-FFF2-40B4-BE49-F238E27FC236}">
                <a16:creationId xmlns:a16="http://schemas.microsoft.com/office/drawing/2014/main" id="{CD457DF2-33C9-440B-86F2-4632C42CA355}"/>
              </a:ext>
            </a:extLst>
          </p:cNvPr>
          <p:cNvSpPr>
            <a:spLocks noGrp="1"/>
          </p:cNvSpPr>
          <p:nvPr>
            <p:ph idx="1"/>
          </p:nvPr>
        </p:nvSpPr>
        <p:spPr>
          <a:xfrm>
            <a:off x="647700" y="2438401"/>
            <a:ext cx="6258737" cy="3809998"/>
          </a:xfrm>
        </p:spPr>
        <p:txBody>
          <a:bodyPr vert="horz" lIns="91440" tIns="45720" rIns="91440" bIns="45720" rtlCol="0" anchor="t">
            <a:normAutofit/>
          </a:bodyPr>
          <a:lstStyle/>
          <a:p>
            <a:pPr marL="0" indent="0">
              <a:buNone/>
            </a:pPr>
            <a:r>
              <a:rPr lang="fi-FI" b="1">
                <a:ea typeface="+mj-lt"/>
                <a:cs typeface="+mj-lt"/>
              </a:rPr>
              <a:t>Tavoitteet</a:t>
            </a:r>
            <a:endParaRPr lang="fi-FI"/>
          </a:p>
          <a:p>
            <a:pPr>
              <a:spcBef>
                <a:spcPts val="1300"/>
              </a:spcBef>
            </a:pPr>
            <a:r>
              <a:rPr lang="fi-FI" b="1">
                <a:ea typeface="+mj-lt"/>
                <a:cs typeface="+mj-lt"/>
              </a:rPr>
              <a:t>Hyödynnetään kausittaista ruoka-ainetarjontaa oma hyvinvointi ja kestävä kehitys huomioiden. </a:t>
            </a:r>
            <a:endParaRPr lang="en-US">
              <a:ea typeface="+mj-lt"/>
              <a:cs typeface="+mj-lt"/>
            </a:endParaRPr>
          </a:p>
          <a:p>
            <a:pPr>
              <a:spcBef>
                <a:spcPts val="1300"/>
              </a:spcBef>
            </a:pPr>
            <a:r>
              <a:rPr lang="fi-FI" b="1">
                <a:ea typeface="+mj-lt"/>
                <a:cs typeface="+mj-lt"/>
              </a:rPr>
              <a:t>Tutustutaan Euroopan ulkopuolisten maiden ruoka- ja tapakulttuureihin. </a:t>
            </a:r>
          </a:p>
          <a:p>
            <a:pPr>
              <a:spcBef>
                <a:spcPts val="1300"/>
              </a:spcBef>
            </a:pPr>
            <a:r>
              <a:rPr lang="fi-FI" b="1"/>
              <a:t>Opiskelun pääpaino käytännön töissä. </a:t>
            </a:r>
          </a:p>
          <a:p>
            <a:pPr>
              <a:spcBef>
                <a:spcPts val="1300"/>
              </a:spcBef>
            </a:pPr>
            <a:r>
              <a:rPr lang="fi-FI" b="1"/>
              <a:t>Tavoitteena oppilaiden omatoimisuuden ja oman vastuunottamisen lisääntyminen.</a:t>
            </a:r>
          </a:p>
        </p:txBody>
      </p:sp>
    </p:spTree>
    <p:extLst>
      <p:ext uri="{BB962C8B-B14F-4D97-AF65-F5344CB8AC3E}">
        <p14:creationId xmlns:p14="http://schemas.microsoft.com/office/powerpoint/2010/main" val="4067413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EC3BBA89-3BCF-4FC1-A91B-D81E52DBCAA3}"/>
              </a:ext>
            </a:extLst>
          </p:cNvPr>
          <p:cNvSpPr>
            <a:spLocks noGrp="1"/>
          </p:cNvSpPr>
          <p:nvPr>
            <p:ph type="title"/>
          </p:nvPr>
        </p:nvSpPr>
        <p:spPr>
          <a:xfrm>
            <a:off x="1103312" y="452718"/>
            <a:ext cx="8947522" cy="1400530"/>
          </a:xfrm>
        </p:spPr>
        <p:txBody>
          <a:bodyPr anchor="ctr">
            <a:normAutofit/>
          </a:bodyPr>
          <a:lstStyle/>
          <a:p>
            <a:r>
              <a:rPr lang="fi-FI" err="1">
                <a:solidFill>
                  <a:srgbClr val="FFFFFF"/>
                </a:solidFill>
                <a:cs typeface="Calibri Light"/>
              </a:rPr>
              <a:t>ttKU</a:t>
            </a:r>
            <a:r>
              <a:rPr lang="fi-FI">
                <a:solidFill>
                  <a:srgbClr val="FFFFFF"/>
                </a:solidFill>
                <a:cs typeface="Calibri Light"/>
              </a:rPr>
              <a:t> Kuvataide</a:t>
            </a:r>
            <a:endParaRPr lang="fi-FI">
              <a:solidFill>
                <a:srgbClr val="FFFFFF"/>
              </a:solidFill>
            </a:endParaRPr>
          </a:p>
        </p:txBody>
      </p:sp>
      <p:sp>
        <p:nvSpPr>
          <p:cNvPr id="3" name="Sisällön paikkamerkki 2">
            <a:extLst>
              <a:ext uri="{FF2B5EF4-FFF2-40B4-BE49-F238E27FC236}">
                <a16:creationId xmlns:a16="http://schemas.microsoft.com/office/drawing/2014/main" id="{98246DE6-5617-4C29-A552-107A513CB172}"/>
              </a:ext>
            </a:extLst>
          </p:cNvPr>
          <p:cNvSpPr>
            <a:spLocks noGrp="1"/>
          </p:cNvSpPr>
          <p:nvPr>
            <p:ph idx="1"/>
          </p:nvPr>
        </p:nvSpPr>
        <p:spPr>
          <a:xfrm>
            <a:off x="1103312" y="2763520"/>
            <a:ext cx="4996841" cy="3713479"/>
          </a:xfrm>
        </p:spPr>
        <p:txBody>
          <a:bodyPr vert="horz" lIns="91440" tIns="45720" rIns="91440" bIns="45720" rtlCol="0" anchor="t">
            <a:normAutofit/>
          </a:bodyPr>
          <a:lstStyle/>
          <a:p>
            <a:pPr>
              <a:lnSpc>
                <a:spcPct val="90000"/>
              </a:lnSpc>
            </a:pPr>
            <a:r>
              <a:rPr lang="fi-FI">
                <a:latin typeface="Calibri"/>
                <a:cs typeface="Calibri"/>
              </a:rPr>
              <a:t>Kurssilla syvennetään oppilaan taitoja ja tietoja ja opetellaan erilaisia kuvantekemisen tekniikoita.</a:t>
            </a:r>
            <a:endParaRPr lang="fi-FI">
              <a:ea typeface="+mj-lt"/>
              <a:cs typeface="+mj-lt"/>
            </a:endParaRPr>
          </a:p>
          <a:p>
            <a:pPr>
              <a:lnSpc>
                <a:spcPct val="90000"/>
              </a:lnSpc>
            </a:pPr>
            <a:r>
              <a:rPr lang="fi-FI">
                <a:latin typeface="Calibri"/>
                <a:cs typeface="Calibri"/>
              </a:rPr>
              <a:t>Tutustutaan mm. grafiikan menetelmiin, akvarelli- ja akryylimaalaukseen, tussitekniikkoihin, graafiseen suunnitteluun ja muotoiluun piirtämistä unohtamatta.</a:t>
            </a:r>
            <a:endParaRPr lang="fi-FI">
              <a:ea typeface="+mj-lt"/>
              <a:cs typeface="+mj-lt"/>
            </a:endParaRPr>
          </a:p>
          <a:p>
            <a:pPr>
              <a:lnSpc>
                <a:spcPct val="90000"/>
              </a:lnSpc>
            </a:pPr>
            <a:r>
              <a:rPr lang="fi-FI">
                <a:latin typeface="Calibri"/>
                <a:cs typeface="Calibri"/>
              </a:rPr>
              <a:t>Työskentelyssä painottuu itseilmaisu.</a:t>
            </a:r>
          </a:p>
          <a:p>
            <a:pPr marL="0" indent="0">
              <a:lnSpc>
                <a:spcPct val="90000"/>
              </a:lnSpc>
              <a:buNone/>
            </a:pPr>
            <a:endParaRPr lang="fi-FI">
              <a:latin typeface="Calibri"/>
              <a:cs typeface="Calibri"/>
            </a:endParaRPr>
          </a:p>
        </p:txBody>
      </p:sp>
      <p:pic>
        <p:nvPicPr>
          <p:cNvPr id="8" name="Kuva 9" descr="Kuva, joka sisältää kohteen teksti, paperi&#10;&#10;Kuvaus luotu automaattisesti">
            <a:extLst>
              <a:ext uri="{FF2B5EF4-FFF2-40B4-BE49-F238E27FC236}">
                <a16:creationId xmlns:a16="http://schemas.microsoft.com/office/drawing/2014/main" id="{F9717A75-2253-4836-BBDB-041C265CEC01}"/>
              </a:ext>
            </a:extLst>
          </p:cNvPr>
          <p:cNvPicPr>
            <a:picLocks noChangeAspect="1"/>
          </p:cNvPicPr>
          <p:nvPr/>
        </p:nvPicPr>
        <p:blipFill>
          <a:blip r:embed="rId2"/>
          <a:stretch>
            <a:fillRect/>
          </a:stretch>
        </p:blipFill>
        <p:spPr>
          <a:xfrm>
            <a:off x="6523567" y="2637406"/>
            <a:ext cx="4902200" cy="3340021"/>
          </a:xfrm>
          <a:prstGeom prst="rect">
            <a:avLst/>
          </a:prstGeom>
        </p:spPr>
      </p:pic>
      <p:sp>
        <p:nvSpPr>
          <p:cNvPr id="10" name="Tekstiruutu 9">
            <a:extLst>
              <a:ext uri="{FF2B5EF4-FFF2-40B4-BE49-F238E27FC236}">
                <a16:creationId xmlns:a16="http://schemas.microsoft.com/office/drawing/2014/main" id="{DF5746A6-9A63-4F7C-8512-5D0341FC001E}"/>
              </a:ext>
            </a:extLst>
          </p:cNvPr>
          <p:cNvSpPr txBox="1"/>
          <p:nvPr/>
        </p:nvSpPr>
        <p:spPr>
          <a:xfrm>
            <a:off x="6523567" y="607906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t>Kuva: </a:t>
            </a:r>
            <a:r>
              <a:rPr lang="fi-FI" sz="1000" err="1"/>
              <a:t>Pixabay</a:t>
            </a:r>
            <a:endParaRPr lang="fi-FI" sz="1000"/>
          </a:p>
          <a:p>
            <a:endParaRPr lang="fi-FI"/>
          </a:p>
        </p:txBody>
      </p:sp>
    </p:spTree>
    <p:extLst>
      <p:ext uri="{BB962C8B-B14F-4D97-AF65-F5344CB8AC3E}">
        <p14:creationId xmlns:p14="http://schemas.microsoft.com/office/powerpoint/2010/main" val="113734461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142E23-9708-47B8-B64C-060620D4A503}"/>
              </a:ext>
            </a:extLst>
          </p:cNvPr>
          <p:cNvSpPr>
            <a:spLocks noGrp="1"/>
          </p:cNvSpPr>
          <p:nvPr>
            <p:ph type="title"/>
          </p:nvPr>
        </p:nvSpPr>
        <p:spPr>
          <a:xfrm>
            <a:off x="648929" y="629266"/>
            <a:ext cx="3505495" cy="1622321"/>
          </a:xfrm>
        </p:spPr>
        <p:txBody>
          <a:bodyPr>
            <a:normAutofit/>
          </a:bodyPr>
          <a:lstStyle/>
          <a:p>
            <a:r>
              <a:rPr lang="fi-FI" err="1">
                <a:cs typeface="Calibri Light"/>
              </a:rPr>
              <a:t>ttKU</a:t>
            </a:r>
            <a:r>
              <a:rPr lang="fi-FI">
                <a:cs typeface="Calibri Light"/>
              </a:rPr>
              <a:t>-kuvataide</a:t>
            </a:r>
            <a:endParaRPr lang="fi-FI"/>
          </a:p>
        </p:txBody>
      </p:sp>
      <p:sp>
        <p:nvSpPr>
          <p:cNvPr id="3" name="Sisällön paikkamerkki 2">
            <a:extLst>
              <a:ext uri="{FF2B5EF4-FFF2-40B4-BE49-F238E27FC236}">
                <a16:creationId xmlns:a16="http://schemas.microsoft.com/office/drawing/2014/main" id="{0531AEF3-0866-44C0-8381-8EA9400C3E9D}"/>
              </a:ext>
            </a:extLst>
          </p:cNvPr>
          <p:cNvSpPr>
            <a:spLocks noGrp="1"/>
          </p:cNvSpPr>
          <p:nvPr>
            <p:ph idx="1"/>
          </p:nvPr>
        </p:nvSpPr>
        <p:spPr>
          <a:xfrm>
            <a:off x="648931" y="2258483"/>
            <a:ext cx="3505494" cy="3785419"/>
          </a:xfrm>
        </p:spPr>
        <p:txBody>
          <a:bodyPr vert="horz" lIns="91440" tIns="45720" rIns="91440" bIns="45720" rtlCol="0" anchor="t">
            <a:normAutofit lnSpcReduction="10000"/>
          </a:bodyPr>
          <a:lstStyle/>
          <a:p>
            <a:pPr marL="0" indent="0">
              <a:buNone/>
            </a:pPr>
            <a:r>
              <a:rPr lang="fi-FI" sz="2000">
                <a:ea typeface="+mn-lt"/>
                <a:cs typeface="+mn-lt"/>
              </a:rPr>
              <a:t>Tehtävien yhteydessä tutustutaan taidekuviin ja kokeillaan eri tyylilajeja omassa ilmaisussa.</a:t>
            </a:r>
            <a:endParaRPr lang="fi-FI"/>
          </a:p>
          <a:p>
            <a:pPr marL="0" indent="0">
              <a:buNone/>
            </a:pPr>
            <a:endParaRPr lang="fi-FI" sz="2000">
              <a:ea typeface="+mn-lt"/>
              <a:cs typeface="+mn-lt"/>
            </a:endParaRPr>
          </a:p>
          <a:p>
            <a:pPr marL="0" indent="0">
              <a:buNone/>
            </a:pPr>
            <a:r>
              <a:rPr lang="fi-FI" sz="2000">
                <a:ea typeface="+mn-lt"/>
                <a:cs typeface="+mn-lt"/>
              </a:rPr>
              <a:t>Poptaiteen yksi ”tunnetuimpia” taiteilijoita on Andy Warhol. Hänen teoksensa Marilyn Monroesta ovat tunnettuja ympäri maailman.</a:t>
            </a:r>
            <a:endParaRPr lang="fi-FI" sz="2000">
              <a:cs typeface="Calibri" panose="020F0502020204030204"/>
            </a:endParaRPr>
          </a:p>
          <a:p>
            <a:pPr marL="0" indent="0">
              <a:buNone/>
            </a:pPr>
            <a:endParaRPr lang="fi-FI" sz="2000">
              <a:cs typeface="Calibri" panose="020F0502020204030204"/>
            </a:endParaRPr>
          </a:p>
          <a:p>
            <a:pPr marL="0" indent="0">
              <a:buNone/>
            </a:pPr>
            <a:r>
              <a:rPr lang="fi-FI" sz="2000">
                <a:ea typeface="+mn-lt"/>
                <a:cs typeface="+mn-lt"/>
              </a:rPr>
              <a:t>Kuva: Armin </a:t>
            </a:r>
            <a:r>
              <a:rPr lang="fi-FI" sz="2000" err="1">
                <a:ea typeface="+mn-lt"/>
                <a:cs typeface="+mn-lt"/>
              </a:rPr>
              <a:t>Weigel</a:t>
            </a:r>
            <a:r>
              <a:rPr lang="fi-FI" sz="2000">
                <a:ea typeface="+mn-lt"/>
                <a:cs typeface="+mn-lt"/>
              </a:rPr>
              <a:t>.</a:t>
            </a:r>
            <a:endParaRPr lang="fi-FI" sz="2000">
              <a:cs typeface="Calibri"/>
            </a:endParaRPr>
          </a:p>
          <a:p>
            <a:endParaRPr lang="fi-FI" sz="2000">
              <a:cs typeface="Calibri"/>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teksti, henkilö, valikoima, poseeraaminen&#10;&#10;Kuvaus luotu automaattisesti">
            <a:extLst>
              <a:ext uri="{FF2B5EF4-FFF2-40B4-BE49-F238E27FC236}">
                <a16:creationId xmlns:a16="http://schemas.microsoft.com/office/drawing/2014/main" id="{8BE7ED23-7E7C-4F97-906A-41B5FF6450A1}"/>
              </a:ext>
            </a:extLst>
          </p:cNvPr>
          <p:cNvPicPr>
            <a:picLocks noChangeAspect="1"/>
          </p:cNvPicPr>
          <p:nvPr/>
        </p:nvPicPr>
        <p:blipFill>
          <a:blip r:embed="rId2"/>
          <a:stretch>
            <a:fillRect/>
          </a:stretch>
        </p:blipFill>
        <p:spPr>
          <a:xfrm>
            <a:off x="5405862" y="929355"/>
            <a:ext cx="6019331" cy="4996043"/>
          </a:xfrm>
          <a:prstGeom prst="rect">
            <a:avLst/>
          </a:prstGeom>
          <a:effectLst/>
        </p:spPr>
      </p:pic>
    </p:spTree>
    <p:extLst>
      <p:ext uri="{BB962C8B-B14F-4D97-AF65-F5344CB8AC3E}">
        <p14:creationId xmlns:p14="http://schemas.microsoft.com/office/powerpoint/2010/main" val="3975727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BC330BE0-7403-4AF8-8110-E136F79942F8}"/>
              </a:ext>
            </a:extLst>
          </p:cNvPr>
          <p:cNvSpPr>
            <a:spLocks noGrp="1"/>
          </p:cNvSpPr>
          <p:nvPr>
            <p:ph type="title"/>
          </p:nvPr>
        </p:nvSpPr>
        <p:spPr>
          <a:xfrm>
            <a:off x="1103312" y="452718"/>
            <a:ext cx="8947522" cy="1400530"/>
          </a:xfrm>
        </p:spPr>
        <p:txBody>
          <a:bodyPr anchor="ctr">
            <a:normAutofit/>
          </a:bodyPr>
          <a:lstStyle/>
          <a:p>
            <a:r>
              <a:rPr lang="fi-FI" err="1">
                <a:solidFill>
                  <a:srgbClr val="FFFFFF"/>
                </a:solidFill>
                <a:cs typeface="Calibri Light"/>
              </a:rPr>
              <a:t>ttKStn</a:t>
            </a:r>
            <a:r>
              <a:rPr lang="fi-FI">
                <a:solidFill>
                  <a:srgbClr val="FFFFFF"/>
                </a:solidFill>
                <a:cs typeface="Calibri Light"/>
              </a:rPr>
              <a:t> Käsityö tekninen</a:t>
            </a:r>
            <a:endParaRPr lang="fi-FI">
              <a:solidFill>
                <a:srgbClr val="FFFFFF"/>
              </a:solidFill>
            </a:endParaRPr>
          </a:p>
        </p:txBody>
      </p:sp>
      <p:sp>
        <p:nvSpPr>
          <p:cNvPr id="3" name="Sisällön paikkamerkki 2">
            <a:extLst>
              <a:ext uri="{FF2B5EF4-FFF2-40B4-BE49-F238E27FC236}">
                <a16:creationId xmlns:a16="http://schemas.microsoft.com/office/drawing/2014/main" id="{96F40571-2F07-496C-97F4-3B4A0EE56BB1}"/>
              </a:ext>
            </a:extLst>
          </p:cNvPr>
          <p:cNvSpPr>
            <a:spLocks noGrp="1"/>
          </p:cNvSpPr>
          <p:nvPr>
            <p:ph idx="1"/>
          </p:nvPr>
        </p:nvSpPr>
        <p:spPr>
          <a:xfrm>
            <a:off x="1103312" y="2763520"/>
            <a:ext cx="8946541" cy="3484879"/>
          </a:xfrm>
        </p:spPr>
        <p:txBody>
          <a:bodyPr vert="horz" lIns="91440" tIns="45720" rIns="91440" bIns="45720" rtlCol="0" anchor="t">
            <a:normAutofit/>
          </a:bodyPr>
          <a:lstStyle/>
          <a:p>
            <a:endParaRPr lang="fi-FI" sz="2400"/>
          </a:p>
          <a:p>
            <a:r>
              <a:rPr lang="fi-FI" sz="2400">
                <a:ea typeface="+mj-lt"/>
                <a:cs typeface="+mj-lt"/>
              </a:rPr>
              <a:t>Suunnitellaan ja valmistetaan tuotteita aihepiirien pohjalta.</a:t>
            </a:r>
            <a:endParaRPr lang="fi-FI" sz="2400"/>
          </a:p>
          <a:p>
            <a:r>
              <a:rPr lang="fi-FI" sz="2400">
                <a:ea typeface="+mj-lt"/>
                <a:cs typeface="+mj-lt"/>
              </a:rPr>
              <a:t>Tutustutaan muotoilun maailmaan.</a:t>
            </a:r>
          </a:p>
          <a:p>
            <a:r>
              <a:rPr lang="fi-FI" sz="2400">
                <a:ea typeface="+mj-lt"/>
                <a:cs typeface="+mj-lt"/>
              </a:rPr>
              <a:t>Käytössä teknisen käsityön laitteet ja materiaalit: puu, metalli ja muovi.</a:t>
            </a:r>
            <a:endParaRPr lang="fi-FI" sz="2400"/>
          </a:p>
          <a:p>
            <a:endParaRPr lang="fi-FI"/>
          </a:p>
        </p:txBody>
      </p:sp>
    </p:spTree>
    <p:extLst>
      <p:ext uri="{BB962C8B-B14F-4D97-AF65-F5344CB8AC3E}">
        <p14:creationId xmlns:p14="http://schemas.microsoft.com/office/powerpoint/2010/main" val="61845838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37EDD0-DF8D-480B-B4B4-122922D84105}"/>
              </a:ext>
            </a:extLst>
          </p:cNvPr>
          <p:cNvSpPr>
            <a:spLocks noGrp="1"/>
          </p:cNvSpPr>
          <p:nvPr>
            <p:ph type="title"/>
          </p:nvPr>
        </p:nvSpPr>
        <p:spPr>
          <a:xfrm>
            <a:off x="648929" y="629266"/>
            <a:ext cx="6831941" cy="1641987"/>
          </a:xfrm>
        </p:spPr>
        <p:txBody>
          <a:bodyPr>
            <a:normAutofit/>
          </a:bodyPr>
          <a:lstStyle/>
          <a:p>
            <a:r>
              <a:rPr lang="fi-FI" err="1">
                <a:cs typeface="Calibri Light"/>
              </a:rPr>
              <a:t>ttKSts</a:t>
            </a:r>
            <a:r>
              <a:rPr lang="fi-FI">
                <a:cs typeface="Calibri Light"/>
              </a:rPr>
              <a:t> Käsityö tekstiili</a:t>
            </a:r>
            <a:endParaRPr lang="fi-FI"/>
          </a:p>
        </p:txBody>
      </p:sp>
      <p:pic>
        <p:nvPicPr>
          <p:cNvPr id="4" name="Kuva 7" descr="Kuva, joka sisältää kohteen sumea, polyyppieläin&#10;&#10;Kuvaus luotu automaattisesti">
            <a:extLst>
              <a:ext uri="{FF2B5EF4-FFF2-40B4-BE49-F238E27FC236}">
                <a16:creationId xmlns:a16="http://schemas.microsoft.com/office/drawing/2014/main" id="{F97D2780-6D08-48E7-BBB5-D3328CB1C92F}"/>
              </a:ext>
            </a:extLst>
          </p:cNvPr>
          <p:cNvPicPr>
            <a:picLocks noChangeAspect="1"/>
          </p:cNvPicPr>
          <p:nvPr/>
        </p:nvPicPr>
        <p:blipFill rotWithShape="1">
          <a:blip r:embed="rId3"/>
          <a:srcRect l="42577" r="12009"/>
          <a:stretch/>
        </p:blipFill>
        <p:spPr>
          <a:xfrm>
            <a:off x="8129871" y="609601"/>
            <a:ext cx="3414427" cy="5638797"/>
          </a:xfrm>
          <a:prstGeom prst="rect">
            <a:avLst/>
          </a:prstGeom>
          <a:effectLst>
            <a:outerShdw blurRad="50800" dist="38100" dir="5400000" algn="t" rotWithShape="0">
              <a:prstClr val="black">
                <a:alpha val="43000"/>
              </a:prstClr>
            </a:outerShdw>
          </a:effectLst>
        </p:spPr>
      </p:pic>
      <p:sp>
        <p:nvSpPr>
          <p:cNvPr id="18" name="Rectangle 17">
            <a:extLst>
              <a:ext uri="{FF2B5EF4-FFF2-40B4-BE49-F238E27FC236}">
                <a16:creationId xmlns:a16="http://schemas.microsoft.com/office/drawing/2014/main" id="{6C8D08C7-2C45-4749-B268-94729375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Content Placeholder 12">
            <a:extLst>
              <a:ext uri="{FF2B5EF4-FFF2-40B4-BE49-F238E27FC236}">
                <a16:creationId xmlns:a16="http://schemas.microsoft.com/office/drawing/2014/main" id="{EBE26DC7-DDAA-4408-8356-783F96663935}"/>
              </a:ext>
            </a:extLst>
          </p:cNvPr>
          <p:cNvSpPr>
            <a:spLocks noGrp="1"/>
          </p:cNvSpPr>
          <p:nvPr>
            <p:ph idx="1"/>
          </p:nvPr>
        </p:nvSpPr>
        <p:spPr>
          <a:xfrm>
            <a:off x="647700" y="2438401"/>
            <a:ext cx="6834468" cy="3809998"/>
          </a:xfrm>
        </p:spPr>
        <p:txBody>
          <a:bodyPr vert="horz" lIns="91440" tIns="45720" rIns="91440" bIns="45720" rtlCol="0" anchor="t">
            <a:normAutofit/>
          </a:bodyPr>
          <a:lstStyle/>
          <a:p>
            <a:pPr>
              <a:buNone/>
            </a:pPr>
            <a:r>
              <a:rPr lang="fi-FI"/>
              <a:t>     </a:t>
            </a:r>
            <a:r>
              <a:rPr lang="fi-FI" sz="2400"/>
              <a:t>Syvennetään käsityötaitoja toteuttamalla monipuolisilla materiaaleilla ja tekniikoilla omien suunnitelmien mukaisia töitä.</a:t>
            </a:r>
          </a:p>
          <a:p>
            <a:pPr>
              <a:buNone/>
            </a:pPr>
            <a:r>
              <a:rPr lang="fi-FI" sz="2400"/>
              <a:t>    Suunnittelussa kannustetaan omaperäisiin ja luoviin ratkaisuihin.</a:t>
            </a:r>
          </a:p>
          <a:p>
            <a:pPr>
              <a:buNone/>
            </a:pPr>
            <a:r>
              <a:rPr lang="fi-FI"/>
              <a:t>    </a:t>
            </a:r>
          </a:p>
          <a:p>
            <a:pPr>
              <a:buNone/>
            </a:pPr>
            <a:r>
              <a:rPr lang="fi-FI"/>
              <a:t>    </a:t>
            </a:r>
          </a:p>
        </p:txBody>
      </p:sp>
    </p:spTree>
    <p:extLst>
      <p:ext uri="{BB962C8B-B14F-4D97-AF65-F5344CB8AC3E}">
        <p14:creationId xmlns:p14="http://schemas.microsoft.com/office/powerpoint/2010/main" val="2297055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9"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Otsikko 1">
            <a:extLst>
              <a:ext uri="{FF2B5EF4-FFF2-40B4-BE49-F238E27FC236}">
                <a16:creationId xmlns:a16="http://schemas.microsoft.com/office/drawing/2014/main" id="{6D1E7099-3361-4BBB-8C30-B873F828A772}"/>
              </a:ext>
            </a:extLst>
          </p:cNvPr>
          <p:cNvSpPr>
            <a:spLocks noGrp="1"/>
          </p:cNvSpPr>
          <p:nvPr>
            <p:ph type="title"/>
          </p:nvPr>
        </p:nvSpPr>
        <p:spPr>
          <a:xfrm>
            <a:off x="1103312" y="452718"/>
            <a:ext cx="8947522" cy="1400530"/>
          </a:xfrm>
        </p:spPr>
        <p:txBody>
          <a:bodyPr anchor="ctr">
            <a:normAutofit/>
          </a:bodyPr>
          <a:lstStyle/>
          <a:p>
            <a:r>
              <a:rPr lang="fi-FI" err="1">
                <a:solidFill>
                  <a:srgbClr val="FFFFFF"/>
                </a:solidFill>
                <a:cs typeface="Calibri Light"/>
              </a:rPr>
              <a:t>ttLI</a:t>
            </a:r>
            <a:r>
              <a:rPr lang="fi-FI">
                <a:solidFill>
                  <a:srgbClr val="FFFFFF"/>
                </a:solidFill>
                <a:cs typeface="Calibri Light"/>
              </a:rPr>
              <a:t> Liikunta: Pelataan ja kokeillaan lajeja</a:t>
            </a:r>
            <a:endParaRPr lang="fi-FI">
              <a:solidFill>
                <a:srgbClr val="FFFFFF"/>
              </a:solidFill>
            </a:endParaRPr>
          </a:p>
        </p:txBody>
      </p:sp>
      <p:sp>
        <p:nvSpPr>
          <p:cNvPr id="3" name="Sisällön paikkamerkki 2">
            <a:extLst>
              <a:ext uri="{FF2B5EF4-FFF2-40B4-BE49-F238E27FC236}">
                <a16:creationId xmlns:a16="http://schemas.microsoft.com/office/drawing/2014/main" id="{5544FAEB-82C9-4A54-A306-D4F2F73FF403}"/>
              </a:ext>
            </a:extLst>
          </p:cNvPr>
          <p:cNvSpPr>
            <a:spLocks noGrp="1"/>
          </p:cNvSpPr>
          <p:nvPr>
            <p:ph idx="1"/>
          </p:nvPr>
        </p:nvSpPr>
        <p:spPr>
          <a:xfrm>
            <a:off x="1103312" y="2661162"/>
            <a:ext cx="8946541" cy="3587237"/>
          </a:xfrm>
        </p:spPr>
        <p:txBody>
          <a:bodyPr vert="horz" lIns="91440" tIns="45720" rIns="91440" bIns="45720" rtlCol="0" anchor="t">
            <a:normAutofit lnSpcReduction="10000"/>
          </a:bodyPr>
          <a:lstStyle/>
          <a:p>
            <a:pPr>
              <a:lnSpc>
                <a:spcPct val="90000"/>
              </a:lnSpc>
            </a:pPr>
            <a:r>
              <a:rPr lang="fi-FI"/>
              <a:t>Kuntoillaan, pelataan paljon eri pelejä ja kokeillaan uusia, harvinaisempiakin urheilulajeja. Jos tykkäät liikkua ja pelata, tämä on sinun kurssisi. Kurssin sisältö suunnitellaan yhdessä oppilaiden kanssa, heidän vahvuuksiaan ja intressejään kunnioittaen. </a:t>
            </a:r>
            <a:endParaRPr lang="fi-FI">
              <a:ea typeface="+mj-lt"/>
              <a:cs typeface="+mj-lt"/>
            </a:endParaRPr>
          </a:p>
          <a:p>
            <a:pPr>
              <a:lnSpc>
                <a:spcPct val="90000"/>
              </a:lnSpc>
            </a:pPr>
            <a:r>
              <a:rPr lang="fi-FI"/>
              <a:t>Valinnaisen liikunnan tehtävänä on tarjota oppilaalle mahdollisuus syventää erilaisia liikuntataitoja, ylläpitää fyysistä peruskuntoa ja tutustua monipuolisesti erilaisiin liikuntamuotoihin. Tavoitteena on, että liikunnasta tulisi osa oppilaan elämäntapaa. </a:t>
            </a:r>
            <a:endParaRPr lang="fi-FI">
              <a:ea typeface="+mj-lt"/>
              <a:cs typeface="+mj-lt"/>
            </a:endParaRPr>
          </a:p>
          <a:p>
            <a:pPr>
              <a:lnSpc>
                <a:spcPct val="90000"/>
              </a:lnSpc>
            </a:pPr>
            <a:r>
              <a:rPr lang="fi-FI"/>
              <a:t>Opetuksessa pyritään hyödyntämään koulun lähiliikuntapaikkoja ja koko kunnan liikuntatiloja ja -kohteita mahdollisimman paljon. Tavoitteena on tehdä myös tutustumiskäyntejä mahdollisuuksien mukaan koulun ulkopuolisiin liikuntakohteisiin. </a:t>
            </a:r>
          </a:p>
        </p:txBody>
      </p:sp>
    </p:spTree>
    <p:extLst>
      <p:ext uri="{BB962C8B-B14F-4D97-AF65-F5344CB8AC3E}">
        <p14:creationId xmlns:p14="http://schemas.microsoft.com/office/powerpoint/2010/main" val="3951603704"/>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Laajakuva</PresentationFormat>
  <Slides>39</Slides>
  <Notes>0</Notes>
  <HiddenSlides>0</HiddenSlides>
  <ScaleCrop>false</ScaleCrop>
  <HeadingPairs>
    <vt:vector size="4" baseType="variant">
      <vt:variant>
        <vt:lpstr>Teema</vt:lpstr>
      </vt:variant>
      <vt:variant>
        <vt:i4>2</vt:i4>
      </vt:variant>
      <vt:variant>
        <vt:lpstr>Dian otsikot</vt:lpstr>
      </vt:variant>
      <vt:variant>
        <vt:i4>39</vt:i4>
      </vt:variant>
    </vt:vector>
  </HeadingPairs>
  <TitlesOfParts>
    <vt:vector size="41" baseType="lpstr">
      <vt:lpstr>Ion</vt:lpstr>
      <vt:lpstr>Office-teema</vt:lpstr>
      <vt:lpstr>PowerPoint-esitys</vt:lpstr>
      <vt:lpstr>Valinnaisaineet 9. luokka</vt:lpstr>
      <vt:lpstr>TT-valinnat</vt:lpstr>
      <vt:lpstr>ttKO- Kotitalous – makumatka maailmalle</vt:lpstr>
      <vt:lpstr>ttKU Kuvataide</vt:lpstr>
      <vt:lpstr>ttKU-kuvataide</vt:lpstr>
      <vt:lpstr>ttKStn Käsityö tekninen</vt:lpstr>
      <vt:lpstr>ttKSts Käsityö tekstiili</vt:lpstr>
      <vt:lpstr>ttLI Liikunta: Pelataan ja kokeillaan lajeja</vt:lpstr>
      <vt:lpstr>ttLIpa: Liikuntaluokka</vt:lpstr>
      <vt:lpstr>TtMU Musiikki</vt:lpstr>
      <vt:lpstr>VV Valinnat (2 tuntia / viikko  läpi vuoden. Numeroarviointi)</vt:lpstr>
      <vt:lpstr>V ENA2 Englanti</vt:lpstr>
      <vt:lpstr>vRAB2 Ranskan kieli</vt:lpstr>
      <vt:lpstr>vSAB2 Saksan kieli</vt:lpstr>
      <vt:lpstr>vVEB2 Venäjän kieli</vt:lpstr>
      <vt:lpstr>vKO Kotitalous:  Mun safkaa</vt:lpstr>
      <vt:lpstr>vKUM: Kuvataide    Mediakuvis</vt:lpstr>
      <vt:lpstr>vKUM Kuvataide: Mediakuvis</vt:lpstr>
      <vt:lpstr>vKStn Käsityö tekninen</vt:lpstr>
      <vt:lpstr>vLI Liikunta: Pelataan ja kokeillaan uusia lajeja</vt:lpstr>
      <vt:lpstr>vMU Musiikki: Bändisoitto</vt:lpstr>
      <vt:lpstr>xTT valinnat (2 tuntia keväällä tai syksyllä) Arviointi suoritusmerkintä</vt:lpstr>
      <vt:lpstr>xTTko Kotitalous: Kaiken maailman leivonta</vt:lpstr>
      <vt:lpstr>xTTku Kuvataide: Kuvista monipuolisesti</vt:lpstr>
      <vt:lpstr>xTTkstn Käsityö tekninen </vt:lpstr>
      <vt:lpstr>xTTksts Käsityö tekstiilityö</vt:lpstr>
      <vt:lpstr>xTTli Liikunta: Keho kuntoon</vt:lpstr>
      <vt:lpstr>xTTlipa Liikuntaluokka</vt:lpstr>
      <vt:lpstr>xV valinta (2 tuntia keväällä tai syksyllä Arviointi suoritusmerkintä) </vt:lpstr>
      <vt:lpstr>xEN Englanti: Spoken English </vt:lpstr>
      <vt:lpstr>xIT Ilmaisutaito</vt:lpstr>
      <vt:lpstr>xLIpa  Liikuntaluokka</vt:lpstr>
      <vt:lpstr>xMA Matematiikka Syventävät opinnot</vt:lpstr>
      <vt:lpstr>xRET  Retkeily</vt:lpstr>
      <vt:lpstr>xRU Ruotsi: Menesty lukion ruotsissa</vt:lpstr>
      <vt:lpstr>xAI Sanataide</vt:lpstr>
      <vt:lpstr>xYHT Talous- ja yrittäjyystieto</vt:lpstr>
      <vt:lpstr>xVVT Vuorovaikutustaidot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
  <cp:revision>4</cp:revision>
  <dcterms:created xsi:type="dcterms:W3CDTF">2022-02-04T07:25:34Z</dcterms:created>
  <dcterms:modified xsi:type="dcterms:W3CDTF">2023-03-28T14:45:17Z</dcterms:modified>
</cp:coreProperties>
</file>