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  <p:sldMasterId id="2147483668" r:id="rId5"/>
  </p:sldMasterIdLst>
  <p:notesMasterIdLst>
    <p:notesMasterId r:id="rId20"/>
  </p:notesMasterIdLst>
  <p:sldIdLst>
    <p:sldId id="256" r:id="rId6"/>
    <p:sldId id="257" r:id="rId7"/>
    <p:sldId id="258" r:id="rId8"/>
    <p:sldId id="260" r:id="rId9"/>
    <p:sldId id="259" r:id="rId10"/>
    <p:sldId id="261" r:id="rId11"/>
    <p:sldId id="262" r:id="rId12"/>
    <p:sldId id="263" r:id="rId13"/>
    <p:sldId id="269" r:id="rId14"/>
    <p:sldId id="268" r:id="rId15"/>
    <p:sldId id="267" r:id="rId16"/>
    <p:sldId id="266" r:id="rId17"/>
    <p:sldId id="265" r:id="rId18"/>
    <p:sldId id="264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E28483-F519-20D1-79CB-0DF4923066FE}" v="2" dt="2024-08-12T11:06:49.2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30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janen Erja" userId="S::erja.hujanen2@edu.lahti.fi::0fbf15d4-1ba8-4f90-a5cd-04d8e6e2cc93" providerId="AD" clId="Web-{B2C61EA0-159D-4EFA-B224-70AD7C272488}"/>
    <pc:docChg chg="modSld">
      <pc:chgData name="Hujanen Erja" userId="S::erja.hujanen2@edu.lahti.fi::0fbf15d4-1ba8-4f90-a5cd-04d8e6e2cc93" providerId="AD" clId="Web-{B2C61EA0-159D-4EFA-B224-70AD7C272488}" dt="2023-10-30T10:14:39.873" v="1" actId="1076"/>
      <pc:docMkLst>
        <pc:docMk/>
      </pc:docMkLst>
      <pc:sldChg chg="modSp">
        <pc:chgData name="Hujanen Erja" userId="S::erja.hujanen2@edu.lahti.fi::0fbf15d4-1ba8-4f90-a5cd-04d8e6e2cc93" providerId="AD" clId="Web-{B2C61EA0-159D-4EFA-B224-70AD7C272488}" dt="2023-10-30T10:14:39.873" v="1" actId="1076"/>
        <pc:sldMkLst>
          <pc:docMk/>
          <pc:sldMk cId="2193761460" sldId="268"/>
        </pc:sldMkLst>
        <pc:picChg chg="mod">
          <ac:chgData name="Hujanen Erja" userId="S::erja.hujanen2@edu.lahti.fi::0fbf15d4-1ba8-4f90-a5cd-04d8e6e2cc93" providerId="AD" clId="Web-{B2C61EA0-159D-4EFA-B224-70AD7C272488}" dt="2023-10-30T10:14:39.873" v="1" actId="1076"/>
          <ac:picMkLst>
            <pc:docMk/>
            <pc:sldMk cId="2193761460" sldId="268"/>
            <ac:picMk id="4" creationId="{37D9BD83-464F-7545-99ED-961C46E61FAA}"/>
          </ac:picMkLst>
        </pc:picChg>
      </pc:sldChg>
    </pc:docChg>
  </pc:docChgLst>
  <pc:docChgLst>
    <pc:chgData name="Kulonen Susanna" userId="S::susanna.kulonen@edu.lahti.fi::8dad9fc4-f501-4814-a781-21a976479e06" providerId="AD" clId="Web-{0FE28483-F519-20D1-79CB-0DF4923066FE}"/>
    <pc:docChg chg="modSld">
      <pc:chgData name="Kulonen Susanna" userId="S::susanna.kulonen@edu.lahti.fi::8dad9fc4-f501-4814-a781-21a976479e06" providerId="AD" clId="Web-{0FE28483-F519-20D1-79CB-0DF4923066FE}" dt="2024-08-12T11:06:45.886" v="0" actId="20577"/>
      <pc:docMkLst>
        <pc:docMk/>
      </pc:docMkLst>
      <pc:sldChg chg="modSp">
        <pc:chgData name="Kulonen Susanna" userId="S::susanna.kulonen@edu.lahti.fi::8dad9fc4-f501-4814-a781-21a976479e06" providerId="AD" clId="Web-{0FE28483-F519-20D1-79CB-0DF4923066FE}" dt="2024-08-12T11:06:45.886" v="0" actId="20577"/>
        <pc:sldMkLst>
          <pc:docMk/>
          <pc:sldMk cId="300725806" sldId="256"/>
        </pc:sldMkLst>
        <pc:spChg chg="mod">
          <ac:chgData name="Kulonen Susanna" userId="S::susanna.kulonen@edu.lahti.fi::8dad9fc4-f501-4814-a781-21a976479e06" providerId="AD" clId="Web-{0FE28483-F519-20D1-79CB-0DF4923066FE}" dt="2024-08-12T11:06:45.886" v="0" actId="20577"/>
          <ac:spMkLst>
            <pc:docMk/>
            <pc:sldMk cId="300725806" sldId="256"/>
            <ac:spMk id="3" creationId="{00BA209A-5A24-EABC-90B4-FE3C25ACD91A}"/>
          </ac:spMkLst>
        </pc:spChg>
      </pc:sldChg>
    </pc:docChg>
  </pc:docChgLst>
  <pc:docChgLst>
    <pc:chgData name="Aalto Sauli" userId="S::sauli.aalto@edu.lahti.fi::3e834b5e-75a8-409c-826f-57ca0143c81e" providerId="AD" clId="Web-{CC7704C4-B39E-45E1-897F-476023FBF411}"/>
    <pc:docChg chg="addSld delSld">
      <pc:chgData name="Aalto Sauli" userId="S::sauli.aalto@edu.lahti.fi::3e834b5e-75a8-409c-826f-57ca0143c81e" providerId="AD" clId="Web-{CC7704C4-B39E-45E1-897F-476023FBF411}" dt="2023-09-08T09:24:48.213" v="11"/>
      <pc:docMkLst>
        <pc:docMk/>
      </pc:docMkLst>
      <pc:sldChg chg="add del">
        <pc:chgData name="Aalto Sauli" userId="S::sauli.aalto@edu.lahti.fi::3e834b5e-75a8-409c-826f-57ca0143c81e" providerId="AD" clId="Web-{CC7704C4-B39E-45E1-897F-476023FBF411}" dt="2023-09-08T09:24:48.213" v="11"/>
        <pc:sldMkLst>
          <pc:docMk/>
          <pc:sldMk cId="505167519" sldId="264"/>
        </pc:sldMkLst>
      </pc:sldChg>
      <pc:sldChg chg="add del">
        <pc:chgData name="Aalto Sauli" userId="S::sauli.aalto@edu.lahti.fi::3e834b5e-75a8-409c-826f-57ca0143c81e" providerId="AD" clId="Web-{CC7704C4-B39E-45E1-897F-476023FBF411}" dt="2023-09-08T09:24:48.134" v="10"/>
        <pc:sldMkLst>
          <pc:docMk/>
          <pc:sldMk cId="3099586150" sldId="265"/>
        </pc:sldMkLst>
      </pc:sldChg>
      <pc:sldChg chg="add del">
        <pc:chgData name="Aalto Sauli" userId="S::sauli.aalto@edu.lahti.fi::3e834b5e-75a8-409c-826f-57ca0143c81e" providerId="AD" clId="Web-{CC7704C4-B39E-45E1-897F-476023FBF411}" dt="2023-09-08T09:24:48.041" v="9"/>
        <pc:sldMkLst>
          <pc:docMk/>
          <pc:sldMk cId="3646739482" sldId="266"/>
        </pc:sldMkLst>
      </pc:sldChg>
      <pc:sldChg chg="add del">
        <pc:chgData name="Aalto Sauli" userId="S::sauli.aalto@edu.lahti.fi::3e834b5e-75a8-409c-826f-57ca0143c81e" providerId="AD" clId="Web-{CC7704C4-B39E-45E1-897F-476023FBF411}" dt="2023-09-08T09:24:47.978" v="8"/>
        <pc:sldMkLst>
          <pc:docMk/>
          <pc:sldMk cId="387581079" sldId="267"/>
        </pc:sldMkLst>
      </pc:sldChg>
      <pc:sldChg chg="add del">
        <pc:chgData name="Aalto Sauli" userId="S::sauli.aalto@edu.lahti.fi::3e834b5e-75a8-409c-826f-57ca0143c81e" providerId="AD" clId="Web-{CC7704C4-B39E-45E1-897F-476023FBF411}" dt="2023-09-08T09:24:47.869" v="7"/>
        <pc:sldMkLst>
          <pc:docMk/>
          <pc:sldMk cId="2193761460" sldId="268"/>
        </pc:sldMkLst>
      </pc:sldChg>
      <pc:sldChg chg="add del">
        <pc:chgData name="Aalto Sauli" userId="S::sauli.aalto@edu.lahti.fi::3e834b5e-75a8-409c-826f-57ca0143c81e" providerId="AD" clId="Web-{CC7704C4-B39E-45E1-897F-476023FBF411}" dt="2023-09-08T09:24:47.791" v="6"/>
        <pc:sldMkLst>
          <pc:docMk/>
          <pc:sldMk cId="2059284381" sldId="269"/>
        </pc:sldMkLst>
      </pc:sldChg>
    </pc:docChg>
  </pc:docChgLst>
  <pc:docChgLst>
    <pc:chgData name="Kulonen Katri" userId="S::katri.kulonen@edu.lahti.fi::5ebf072e-f455-426b-9469-f1d76cc0ba47" providerId="AD" clId="Web-{015A829A-B0FD-4970-8003-10026E813A5B}"/>
    <pc:docChg chg="sldOrd">
      <pc:chgData name="Kulonen Katri" userId="S::katri.kulonen@edu.lahti.fi::5ebf072e-f455-426b-9469-f1d76cc0ba47" providerId="AD" clId="Web-{015A829A-B0FD-4970-8003-10026E813A5B}" dt="2023-09-08T11:30:59.303" v="0"/>
      <pc:docMkLst>
        <pc:docMk/>
      </pc:docMkLst>
      <pc:sldChg chg="ord">
        <pc:chgData name="Kulonen Katri" userId="S::katri.kulonen@edu.lahti.fi::5ebf072e-f455-426b-9469-f1d76cc0ba47" providerId="AD" clId="Web-{015A829A-B0FD-4970-8003-10026E813A5B}" dt="2023-09-08T11:30:59.303" v="0"/>
        <pc:sldMkLst>
          <pc:docMk/>
          <pc:sldMk cId="1943762911" sldId="259"/>
        </pc:sldMkLst>
      </pc:sldChg>
    </pc:docChg>
  </pc:docChgLst>
  <pc:docChgLst>
    <pc:chgData name="Kulonen Katri" userId="S::katri.kulonen@edu.lahti.fi::5ebf072e-f455-426b-9469-f1d76cc0ba47" providerId="AD" clId="Web-{0D5F0765-BFC2-483E-8BE0-7CEDB81C94D7}"/>
    <pc:docChg chg="modSld">
      <pc:chgData name="Kulonen Katri" userId="S::katri.kulonen@edu.lahti.fi::5ebf072e-f455-426b-9469-f1d76cc0ba47" providerId="AD" clId="Web-{0D5F0765-BFC2-483E-8BE0-7CEDB81C94D7}" dt="2023-10-04T12:21:48.009" v="0" actId="20577"/>
      <pc:docMkLst>
        <pc:docMk/>
      </pc:docMkLst>
      <pc:sldChg chg="modSp">
        <pc:chgData name="Kulonen Katri" userId="S::katri.kulonen@edu.lahti.fi::5ebf072e-f455-426b-9469-f1d76cc0ba47" providerId="AD" clId="Web-{0D5F0765-BFC2-483E-8BE0-7CEDB81C94D7}" dt="2023-10-04T12:21:48.009" v="0" actId="20577"/>
        <pc:sldMkLst>
          <pc:docMk/>
          <pc:sldMk cId="1199136839" sldId="257"/>
        </pc:sldMkLst>
        <pc:spChg chg="mod">
          <ac:chgData name="Kulonen Katri" userId="S::katri.kulonen@edu.lahti.fi::5ebf072e-f455-426b-9469-f1d76cc0ba47" providerId="AD" clId="Web-{0D5F0765-BFC2-483E-8BE0-7CEDB81C94D7}" dt="2023-10-04T12:21:48.009" v="0" actId="20577"/>
          <ac:spMkLst>
            <pc:docMk/>
            <pc:sldMk cId="1199136839" sldId="257"/>
            <ac:spMk id="5" creationId="{6195C364-453C-F318-2166-5171C86435C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2027F-A7AD-4F0B-9277-AE44FAC7616A}" type="datetimeFigureOut">
              <a:t>12.8.2024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C31FC-C9F8-43DA-9766-1B7508365225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5604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D19DB-9C14-41A1-9058-77774C043268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7859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Monday, August 12,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7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Monday, August 12,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66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Monday, August 12,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80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183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299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339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806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503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489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306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259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Monday, August 12,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00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539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588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43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Monday, August 12,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02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Monday, August 12,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7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Monday, August 12,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1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Monday, August 12,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Monday, August 12,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Monday, August 12,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09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Monday, August 12,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70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Monday, August 12, 2024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44645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88" r:id="rId4"/>
    <p:sldLayoutId id="2147483689" r:id="rId5"/>
    <p:sldLayoutId id="2147483694" r:id="rId6"/>
    <p:sldLayoutId id="2147483690" r:id="rId7"/>
    <p:sldLayoutId id="2147483691" r:id="rId8"/>
    <p:sldLayoutId id="2147483692" r:id="rId9"/>
    <p:sldLayoutId id="2147483693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19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19DE0E-F039-443E-AF60-E4B6AA72D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65953-3D69-4CD4-80C3-DF10DEB4C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0"/>
            <a:ext cx="8104091" cy="6857571"/>
          </a:xfrm>
          <a:prstGeom prst="rect">
            <a:avLst/>
          </a:prstGeom>
          <a:gradFill>
            <a:gsLst>
              <a:gs pos="0">
                <a:schemeClr val="accent4">
                  <a:alpha val="80000"/>
                </a:schemeClr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B36DB5-F10D-4EDB-87E2-ECB9301FF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874250" y="627728"/>
            <a:ext cx="4355593" cy="8104092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1000">
                <a:schemeClr val="accent2">
                  <a:alpha val="43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6F195D-95DC-419E-BBC1-E2B601A60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"/>
            <a:ext cx="5638801" cy="6886827"/>
          </a:xfrm>
          <a:prstGeom prst="rect">
            <a:avLst/>
          </a:prstGeom>
          <a:gradFill>
            <a:gsLst>
              <a:gs pos="49000">
                <a:schemeClr val="accent6">
                  <a:lumMod val="75000"/>
                  <a:alpha val="0"/>
                </a:schemeClr>
              </a:gs>
              <a:gs pos="99000">
                <a:schemeClr val="accent6">
                  <a:alpha val="7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5993D72-5628-4E5E-BB9F-96066414E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1609180" y="724988"/>
            <a:ext cx="5121259" cy="5458067"/>
          </a:xfrm>
          <a:prstGeom prst="ellipse">
            <a:avLst/>
          </a:pr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070FA4D-FF00-451E-EEEA-34C7C079D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151" y="2920878"/>
            <a:ext cx="6292690" cy="2992576"/>
          </a:xfrm>
        </p:spPr>
        <p:txBody>
          <a:bodyPr anchor="t">
            <a:normAutofit fontScale="90000"/>
          </a:bodyPr>
          <a:lstStyle/>
          <a:p>
            <a:pPr algn="l"/>
            <a:r>
              <a:rPr lang="fi-FI" dirty="0">
                <a:solidFill>
                  <a:schemeClr val="bg1"/>
                </a:solidFill>
              </a:rPr>
              <a:t>Rakokiven  vaaranpaikat talviaikana</a:t>
            </a:r>
            <a:br>
              <a:rPr lang="fi-FI" dirty="0">
                <a:solidFill>
                  <a:schemeClr val="bg1"/>
                </a:solidFill>
              </a:rPr>
            </a:br>
            <a:r>
              <a:rPr lang="fi-FI" sz="31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Liikenneturvallisuus-suunnitelma </a:t>
            </a:r>
            <a:br>
              <a:rPr lang="fi-FI" sz="31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fi-FI" sz="3100" dirty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oppilaat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0BA209A-5A24-EABC-90B4-FE3C25AC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151" y="1017038"/>
            <a:ext cx="5392495" cy="1633798"/>
          </a:xfrm>
        </p:spPr>
        <p:txBody>
          <a:bodyPr anchor="b">
            <a:normAutofit/>
          </a:bodyPr>
          <a:lstStyle/>
          <a:p>
            <a:pPr algn="l"/>
            <a:endParaRPr lang="fi-FI" sz="1400" dirty="0">
              <a:solidFill>
                <a:schemeClr val="bg1"/>
              </a:solidFill>
            </a:endParaRPr>
          </a:p>
          <a:p>
            <a:pPr algn="l"/>
            <a:r>
              <a:rPr lang="fi-FI" sz="1400" dirty="0">
                <a:solidFill>
                  <a:schemeClr val="bg1"/>
                </a:solidFill>
              </a:rPr>
              <a:t>Turvatiimi </a:t>
            </a:r>
          </a:p>
        </p:txBody>
      </p:sp>
      <p:pic>
        <p:nvPicPr>
          <p:cNvPr id="4" name="Picture 3" descr="Kuva, joka sisältää kohteen sumu, pilvi, vuori, luonto&#10;&#10;Kuvaus luotu automaattisesti">
            <a:extLst>
              <a:ext uri="{FF2B5EF4-FFF2-40B4-BE49-F238E27FC236}">
                <a16:creationId xmlns:a16="http://schemas.microsoft.com/office/drawing/2014/main" id="{A490AD8F-6A5F-82B8-CF20-AB4FA8CD3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20" r="13298"/>
          <a:stretch/>
        </p:blipFill>
        <p:spPr>
          <a:xfrm>
            <a:off x="8104092" y="10"/>
            <a:ext cx="409985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5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Sisällön paikkamerkki 3" descr="Kuva, joka sisältää kohteen piha-, taivas, puu, pilvi&#10;&#10;Kuvaus luotu automaattisesti">
            <a:extLst>
              <a:ext uri="{FF2B5EF4-FFF2-40B4-BE49-F238E27FC236}">
                <a16:creationId xmlns:a16="http://schemas.microsoft.com/office/drawing/2014/main" id="{37D9BD83-464F-7545-99ED-961C46E61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23223"/>
          <a:stretch/>
        </p:blipFill>
        <p:spPr>
          <a:xfrm>
            <a:off x="409249" y="526301"/>
            <a:ext cx="5515203" cy="5641858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907FD673-95F0-27FF-814C-97A52A73891C}"/>
              </a:ext>
            </a:extLst>
          </p:cNvPr>
          <p:cNvSpPr txBox="1"/>
          <p:nvPr/>
        </p:nvSpPr>
        <p:spPr>
          <a:xfrm>
            <a:off x="6106703" y="2057400"/>
            <a:ext cx="5364444" cy="4038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/>
              <a:t>Kuva 1. </a:t>
            </a:r>
            <a:r>
              <a:rPr lang="en-US" dirty="0" err="1"/>
              <a:t>Vaarallinen</a:t>
            </a:r>
            <a:r>
              <a:rPr lang="en-US" dirty="0"/>
              <a:t> </a:t>
            </a:r>
            <a:r>
              <a:rPr lang="en-US" dirty="0" err="1"/>
              <a:t>suojatie</a:t>
            </a:r>
            <a:r>
              <a:rPr lang="en-US" dirty="0"/>
              <a:t>. </a:t>
            </a:r>
            <a:r>
              <a:rPr lang="en-US" dirty="0" err="1"/>
              <a:t>Pyöräillessä</a:t>
            </a:r>
            <a:r>
              <a:rPr lang="en-US" dirty="0"/>
              <a:t> </a:t>
            </a:r>
            <a:r>
              <a:rPr lang="en-US" dirty="0" err="1"/>
              <a:t>tilannenopeuden</a:t>
            </a:r>
            <a:r>
              <a:rPr lang="en-US" dirty="0"/>
              <a:t> </a:t>
            </a:r>
            <a:r>
              <a:rPr lang="en-US" dirty="0" err="1"/>
              <a:t>ollessa</a:t>
            </a:r>
            <a:r>
              <a:rPr lang="en-US" dirty="0"/>
              <a:t> </a:t>
            </a:r>
            <a:r>
              <a:rPr lang="en-US" dirty="0" err="1"/>
              <a:t>liian</a:t>
            </a:r>
            <a:r>
              <a:rPr lang="en-US" dirty="0"/>
              <a:t> </a:t>
            </a:r>
            <a:r>
              <a:rPr lang="en-US" dirty="0" err="1"/>
              <a:t>suuri</a:t>
            </a:r>
            <a:r>
              <a:rPr lang="en-US" dirty="0"/>
              <a:t>,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risteyksessä</a:t>
            </a:r>
            <a:r>
              <a:rPr lang="en-US" dirty="0"/>
              <a:t> </a:t>
            </a:r>
            <a:r>
              <a:rPr lang="en-US" dirty="0" err="1"/>
              <a:t>syntyä</a:t>
            </a:r>
            <a:r>
              <a:rPr lang="en-US" dirty="0"/>
              <a:t> </a:t>
            </a:r>
            <a:r>
              <a:rPr lang="en-US" dirty="0" err="1"/>
              <a:t>helposti</a:t>
            </a:r>
            <a:r>
              <a:rPr lang="en-US" dirty="0"/>
              <a:t> </a:t>
            </a:r>
            <a:r>
              <a:rPr lang="en-US" dirty="0" err="1"/>
              <a:t>vaaratilanne</a:t>
            </a:r>
            <a:r>
              <a:rPr lang="en-US" dirty="0"/>
              <a:t>. Mm. </a:t>
            </a:r>
            <a:r>
              <a:rPr lang="en-US" dirty="0" err="1"/>
              <a:t>pensaiden</a:t>
            </a:r>
            <a:r>
              <a:rPr lang="en-US" dirty="0"/>
              <a:t> </a:t>
            </a:r>
            <a:r>
              <a:rPr lang="en-US" dirty="0" err="1"/>
              <a:t>takia</a:t>
            </a:r>
            <a:r>
              <a:rPr lang="en-US" dirty="0"/>
              <a:t> </a:t>
            </a:r>
            <a:r>
              <a:rPr lang="en-US" dirty="0" err="1"/>
              <a:t>autoja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näe</a:t>
            </a:r>
            <a:r>
              <a:rPr lang="en-US" dirty="0"/>
              <a:t> </a:t>
            </a:r>
            <a:r>
              <a:rPr lang="en-US" dirty="0" err="1"/>
              <a:t>helposti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3761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Kuva, joka sisältää kohteen piha-, pilvi, taivas, puu&#10;&#10;Kuvaus luotu automaattisesti">
            <a:extLst>
              <a:ext uri="{FF2B5EF4-FFF2-40B4-BE49-F238E27FC236}">
                <a16:creationId xmlns:a16="http://schemas.microsoft.com/office/drawing/2014/main" id="{1867938D-ED6D-2725-E413-A24779FFC8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808" b="2"/>
          <a:stretch/>
        </p:blipFill>
        <p:spPr>
          <a:xfrm>
            <a:off x="223336" y="240145"/>
            <a:ext cx="3646837" cy="2785436"/>
          </a:xfrm>
          <a:prstGeom prst="rect">
            <a:avLst/>
          </a:prstGeom>
        </p:spPr>
      </p:pic>
      <p:pic>
        <p:nvPicPr>
          <p:cNvPr id="7" name="Kuva 6" descr="Kuva, joka sisältää kohteen piha-, puu, taivas, tie&#10;&#10;Kuvaus luotu automaattisesti">
            <a:extLst>
              <a:ext uri="{FF2B5EF4-FFF2-40B4-BE49-F238E27FC236}">
                <a16:creationId xmlns:a16="http://schemas.microsoft.com/office/drawing/2014/main" id="{A03E21BA-CAEE-437F-057B-1820B2ED6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32657"/>
          <a:stretch/>
        </p:blipFill>
        <p:spPr>
          <a:xfrm>
            <a:off x="223336" y="3347312"/>
            <a:ext cx="3646837" cy="3274467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907FD673-95F0-27FF-814C-97A52A73891C}"/>
              </a:ext>
            </a:extLst>
          </p:cNvPr>
          <p:cNvSpPr txBox="1"/>
          <p:nvPr/>
        </p:nvSpPr>
        <p:spPr>
          <a:xfrm>
            <a:off x="4778481" y="2739656"/>
            <a:ext cx="6693061" cy="4038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/>
              <a:t>Kuvat 2 &amp; 3. </a:t>
            </a:r>
            <a:r>
              <a:rPr lang="en-US" err="1"/>
              <a:t>Vaarallinen</a:t>
            </a:r>
            <a:r>
              <a:rPr lang="en-US" dirty="0"/>
              <a:t> </a:t>
            </a:r>
            <a:r>
              <a:rPr lang="en-US" err="1"/>
              <a:t>risteys</a:t>
            </a:r>
            <a:r>
              <a:rPr lang="en-US" dirty="0"/>
              <a:t>. </a:t>
            </a:r>
            <a:r>
              <a:rPr lang="en-US" err="1"/>
              <a:t>Pyöräillessä</a:t>
            </a:r>
            <a:r>
              <a:rPr lang="en-US" dirty="0"/>
              <a:t> </a:t>
            </a:r>
            <a:r>
              <a:rPr lang="en-US" err="1"/>
              <a:t>tilannenopeuden</a:t>
            </a:r>
            <a:r>
              <a:rPr lang="en-US" dirty="0"/>
              <a:t> </a:t>
            </a:r>
            <a:r>
              <a:rPr lang="en-US" err="1"/>
              <a:t>ollessa</a:t>
            </a:r>
            <a:r>
              <a:rPr lang="en-US" dirty="0"/>
              <a:t> </a:t>
            </a:r>
            <a:r>
              <a:rPr lang="en-US" err="1"/>
              <a:t>liian</a:t>
            </a:r>
            <a:r>
              <a:rPr lang="en-US" dirty="0"/>
              <a:t> </a:t>
            </a:r>
            <a:r>
              <a:rPr lang="en-US" err="1"/>
              <a:t>suuri</a:t>
            </a:r>
            <a:r>
              <a:rPr lang="en-US" dirty="0"/>
              <a:t>, </a:t>
            </a:r>
            <a:r>
              <a:rPr lang="en-US" err="1"/>
              <a:t>voi</a:t>
            </a:r>
            <a:r>
              <a:rPr lang="en-US" dirty="0"/>
              <a:t> </a:t>
            </a:r>
            <a:r>
              <a:rPr lang="en-US" err="1"/>
              <a:t>risteyksessä</a:t>
            </a:r>
            <a:r>
              <a:rPr lang="en-US" dirty="0"/>
              <a:t> </a:t>
            </a:r>
            <a:r>
              <a:rPr lang="en-US" err="1"/>
              <a:t>syntyä</a:t>
            </a:r>
            <a:r>
              <a:rPr lang="en-US" dirty="0"/>
              <a:t> </a:t>
            </a:r>
            <a:r>
              <a:rPr lang="en-US" err="1"/>
              <a:t>helposti</a:t>
            </a:r>
            <a:r>
              <a:rPr lang="en-US" dirty="0"/>
              <a:t> </a:t>
            </a:r>
            <a:r>
              <a:rPr lang="en-US" err="1"/>
              <a:t>vaaratilanne</a:t>
            </a:r>
            <a:r>
              <a:rPr lang="en-US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87581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Sisällön paikkamerkki 3" descr="Kuva, joka sisältää kohteen piha-, taivas, rakennus, puu&#10;&#10;Kuvaus luotu automaattisesti">
            <a:extLst>
              <a:ext uri="{FF2B5EF4-FFF2-40B4-BE49-F238E27FC236}">
                <a16:creationId xmlns:a16="http://schemas.microsoft.com/office/drawing/2014/main" id="{C97D7A8A-4DCF-E04D-A273-3499B2F88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76" y="458954"/>
            <a:ext cx="4466873" cy="5955831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7E748E90-75E9-A321-846A-BF27BEAC2259}"/>
              </a:ext>
            </a:extLst>
          </p:cNvPr>
          <p:cNvSpPr txBox="1"/>
          <p:nvPr/>
        </p:nvSpPr>
        <p:spPr>
          <a:xfrm>
            <a:off x="5336690" y="1561214"/>
            <a:ext cx="6693061" cy="4038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/>
              <a:t>Kuva 4. </a:t>
            </a:r>
            <a:r>
              <a:rPr lang="en-US" dirty="0" err="1"/>
              <a:t>Vaarallinen</a:t>
            </a:r>
            <a:r>
              <a:rPr lang="en-US" dirty="0"/>
              <a:t> </a:t>
            </a:r>
            <a:r>
              <a:rPr lang="en-US" dirty="0" err="1"/>
              <a:t>risteys</a:t>
            </a:r>
            <a:r>
              <a:rPr lang="en-US" dirty="0"/>
              <a:t>. </a:t>
            </a:r>
            <a:r>
              <a:rPr lang="en-US" dirty="0" err="1"/>
              <a:t>Pyöräillessä</a:t>
            </a:r>
            <a:r>
              <a:rPr lang="en-US" dirty="0"/>
              <a:t> </a:t>
            </a:r>
            <a:r>
              <a:rPr lang="en-US" dirty="0" err="1"/>
              <a:t>tilannenopeuden</a:t>
            </a:r>
            <a:r>
              <a:rPr lang="en-US" dirty="0"/>
              <a:t> </a:t>
            </a:r>
            <a:r>
              <a:rPr lang="en-US" dirty="0" err="1"/>
              <a:t>ollessa</a:t>
            </a:r>
            <a:r>
              <a:rPr lang="en-US" dirty="0"/>
              <a:t> </a:t>
            </a:r>
            <a:r>
              <a:rPr lang="en-US" dirty="0" err="1"/>
              <a:t>liian</a:t>
            </a:r>
            <a:r>
              <a:rPr lang="en-US" dirty="0"/>
              <a:t> </a:t>
            </a:r>
            <a:r>
              <a:rPr lang="en-US" dirty="0" err="1"/>
              <a:t>suuri</a:t>
            </a:r>
            <a:r>
              <a:rPr lang="en-US" dirty="0"/>
              <a:t>,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risteyksessä</a:t>
            </a:r>
            <a:r>
              <a:rPr lang="en-US" dirty="0"/>
              <a:t> </a:t>
            </a:r>
            <a:r>
              <a:rPr lang="en-US" dirty="0" err="1"/>
              <a:t>syntyä</a:t>
            </a:r>
            <a:r>
              <a:rPr lang="en-US" dirty="0"/>
              <a:t> </a:t>
            </a:r>
            <a:r>
              <a:rPr lang="en-US" dirty="0" err="1"/>
              <a:t>helposti</a:t>
            </a:r>
            <a:r>
              <a:rPr lang="en-US" dirty="0"/>
              <a:t> </a:t>
            </a:r>
            <a:r>
              <a:rPr lang="en-US" dirty="0" err="1"/>
              <a:t>vaaratilanne</a:t>
            </a:r>
            <a:r>
              <a:rPr lang="en-US" dirty="0"/>
              <a:t>, </a:t>
            </a:r>
            <a:r>
              <a:rPr lang="en-US" dirty="0" err="1"/>
              <a:t>koska</a:t>
            </a:r>
            <a:r>
              <a:rPr lang="en-US" dirty="0"/>
              <a:t> </a:t>
            </a:r>
            <a:r>
              <a:rPr lang="en-US" dirty="0" err="1"/>
              <a:t>sivuilta</a:t>
            </a:r>
            <a:r>
              <a:rPr lang="en-US" dirty="0"/>
              <a:t> </a:t>
            </a:r>
            <a:r>
              <a:rPr lang="en-US" dirty="0" err="1"/>
              <a:t>tulevia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näe</a:t>
            </a:r>
            <a:r>
              <a:rPr lang="en-US" dirty="0"/>
              <a:t> </a:t>
            </a:r>
            <a:r>
              <a:rPr lang="en-US" dirty="0" err="1"/>
              <a:t>ajoissa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6739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E748E90-75E9-A321-846A-BF27BEAC2259}"/>
              </a:ext>
            </a:extLst>
          </p:cNvPr>
          <p:cNvSpPr txBox="1"/>
          <p:nvPr/>
        </p:nvSpPr>
        <p:spPr>
          <a:xfrm>
            <a:off x="5336690" y="1561214"/>
            <a:ext cx="6693061" cy="4038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/>
              <a:t>Kuva 6. Roska-</a:t>
            </a:r>
            <a:r>
              <a:rPr lang="en-US" dirty="0" err="1"/>
              <a:t>astian</a:t>
            </a:r>
            <a:r>
              <a:rPr lang="en-US" dirty="0"/>
              <a:t> </a:t>
            </a:r>
            <a:r>
              <a:rPr lang="en-US" dirty="0" err="1"/>
              <a:t>uumenissa</a:t>
            </a:r>
            <a:r>
              <a:rPr lang="en-US" dirty="0"/>
              <a:t> </a:t>
            </a:r>
            <a:r>
              <a:rPr lang="en-US" dirty="0" err="1"/>
              <a:t>saattaa</a:t>
            </a:r>
            <a:r>
              <a:rPr lang="en-US" dirty="0"/>
              <a:t> </a:t>
            </a:r>
            <a:r>
              <a:rPr lang="en-US" dirty="0" err="1"/>
              <a:t>piileskellä</a:t>
            </a:r>
            <a:r>
              <a:rPr lang="en-US" dirty="0"/>
              <a:t> </a:t>
            </a:r>
            <a:r>
              <a:rPr lang="en-US" dirty="0" err="1"/>
              <a:t>ampiainen</a:t>
            </a:r>
            <a:r>
              <a:rPr lang="en-US" dirty="0"/>
              <a:t> tai </a:t>
            </a:r>
            <a:r>
              <a:rPr lang="en-US" dirty="0" err="1"/>
              <a:t>teräviä</a:t>
            </a:r>
            <a:r>
              <a:rPr lang="en-US" dirty="0"/>
              <a:t> </a:t>
            </a:r>
            <a:r>
              <a:rPr lang="en-US" dirty="0" err="1"/>
              <a:t>esineitä</a:t>
            </a:r>
            <a:r>
              <a:rPr lang="en-US" dirty="0"/>
              <a:t>. Ole </a:t>
            </a:r>
            <a:r>
              <a:rPr lang="en-US" dirty="0" err="1"/>
              <a:t>varovainen</a:t>
            </a:r>
            <a:r>
              <a:rPr lang="en-US" dirty="0"/>
              <a:t>.</a:t>
            </a:r>
          </a:p>
        </p:txBody>
      </p:sp>
      <p:pic>
        <p:nvPicPr>
          <p:cNvPr id="3" name="Kuva 2" descr="Kuva, joka sisältää kohteen Jätesäiliö, piha-, jäteastia, kontti&#10;&#10;Kuvaus luotu automaattisesti">
            <a:extLst>
              <a:ext uri="{FF2B5EF4-FFF2-40B4-BE49-F238E27FC236}">
                <a16:creationId xmlns:a16="http://schemas.microsoft.com/office/drawing/2014/main" id="{9ED56743-5A29-2A8E-1149-6CA38BE60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56" y="359734"/>
            <a:ext cx="4577316" cy="609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86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271C28-7496-4447-8541-7B39F5E94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E748E90-75E9-A321-846A-BF27BEAC2259}"/>
              </a:ext>
            </a:extLst>
          </p:cNvPr>
          <p:cNvSpPr txBox="1"/>
          <p:nvPr/>
        </p:nvSpPr>
        <p:spPr>
          <a:xfrm>
            <a:off x="5336690" y="1561214"/>
            <a:ext cx="6693061" cy="4038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</a:pPr>
            <a:r>
              <a:rPr lang="en-US" dirty="0"/>
              <a:t>Kuva 5. </a:t>
            </a:r>
            <a:r>
              <a:rPr lang="en-US" err="1"/>
              <a:t>Sienet</a:t>
            </a:r>
            <a:r>
              <a:rPr lang="en-US" dirty="0"/>
              <a:t> </a:t>
            </a:r>
            <a:r>
              <a:rPr lang="en-US" err="1"/>
              <a:t>puskevat</a:t>
            </a:r>
            <a:r>
              <a:rPr lang="en-US" dirty="0"/>
              <a:t> </a:t>
            </a:r>
            <a:r>
              <a:rPr lang="en-US" err="1"/>
              <a:t>syksyllä</a:t>
            </a:r>
            <a:r>
              <a:rPr lang="en-US" dirty="0"/>
              <a:t> </a:t>
            </a:r>
            <a:r>
              <a:rPr lang="en-US" err="1"/>
              <a:t>esiin</a:t>
            </a:r>
            <a:r>
              <a:rPr lang="en-US" dirty="0"/>
              <a:t>. Osa </a:t>
            </a:r>
            <a:r>
              <a:rPr lang="en-US" err="1"/>
              <a:t>sienistä</a:t>
            </a:r>
            <a:r>
              <a:rPr lang="en-US"/>
              <a:t> on myrkyllisiä. Syö vain </a:t>
            </a:r>
            <a:r>
              <a:rPr lang="en-US" err="1"/>
              <a:t>sieniä</a:t>
            </a:r>
            <a:r>
              <a:rPr lang="en-US"/>
              <a:t>, </a:t>
            </a:r>
            <a:r>
              <a:rPr lang="en-US" err="1"/>
              <a:t>joita</a:t>
            </a:r>
            <a:r>
              <a:rPr lang="en-US"/>
              <a:t> </a:t>
            </a:r>
            <a:r>
              <a:rPr lang="en-US" err="1"/>
              <a:t>tunnet</a:t>
            </a:r>
            <a:r>
              <a:rPr lang="en-US" dirty="0"/>
              <a:t>.</a:t>
            </a:r>
          </a:p>
        </p:txBody>
      </p:sp>
      <p:pic>
        <p:nvPicPr>
          <p:cNvPr id="2" name="Kuva 1" descr="Kuva, joka sisältää kohteen agaarinen, sieni, basidiomycete, piha-&#10;&#10;Kuvaus luotu automaattisesti">
            <a:extLst>
              <a:ext uri="{FF2B5EF4-FFF2-40B4-BE49-F238E27FC236}">
                <a16:creationId xmlns:a16="http://schemas.microsoft.com/office/drawing/2014/main" id="{6FB9D734-BD91-33F5-4B1A-96B19CA7E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14" y="404037"/>
            <a:ext cx="4595036" cy="61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67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3CBB9B1-7B7D-4BA1-A1AF-572168B39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C656783-DFAC-6877-9F97-CD379E4607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6195C364-453C-F318-2166-5171C86435C1}"/>
              </a:ext>
            </a:extLst>
          </p:cNvPr>
          <p:cNvSpPr txBox="1"/>
          <p:nvPr/>
        </p:nvSpPr>
        <p:spPr>
          <a:xfrm>
            <a:off x="8643193" y="2530549"/>
            <a:ext cx="2942813" cy="342812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effectLst/>
              </a:rPr>
              <a:t>Kuva 1.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effectLst/>
              </a:rPr>
              <a:t>Katon </a:t>
            </a:r>
            <a:r>
              <a:rPr lang="en-US" sz="1400" dirty="0" err="1">
                <a:effectLst/>
              </a:rPr>
              <a:t>reunalle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voi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sopivissa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olosuhteissa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muodostua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lunta</a:t>
            </a:r>
            <a:r>
              <a:rPr lang="en-US" sz="1400" dirty="0">
                <a:effectLst/>
              </a:rPr>
              <a:t> ja </a:t>
            </a:r>
            <a:r>
              <a:rPr lang="en-US" sz="1400" dirty="0" err="1">
                <a:effectLst/>
              </a:rPr>
              <a:t>jäätä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joka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voisi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pudotessaan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aiheuttaa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merkittäviä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henkilövahinkoja</a:t>
            </a:r>
            <a:r>
              <a:rPr lang="en-US" sz="1400" dirty="0">
                <a:effectLst/>
              </a:rPr>
              <a:t>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36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3CBB9B1-7B7D-4BA1-A1AF-572168B39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 descr="Kuva, joka sisältää kohteen piha-, talvi, puu, jäätävä&#10;&#10;Kuvaus luotu automaattisesti">
            <a:extLst>
              <a:ext uri="{FF2B5EF4-FFF2-40B4-BE49-F238E27FC236}">
                <a16:creationId xmlns:a16="http://schemas.microsoft.com/office/drawing/2014/main" id="{2B26EA84-0EB5-5A3E-0707-2DC79E0FDF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76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6195C364-453C-F318-2166-5171C86435C1}"/>
              </a:ext>
            </a:extLst>
          </p:cNvPr>
          <p:cNvSpPr txBox="1"/>
          <p:nvPr/>
        </p:nvSpPr>
        <p:spPr>
          <a:xfrm>
            <a:off x="8643193" y="2530549"/>
            <a:ext cx="2942813" cy="34281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effectLst/>
              </a:rPr>
              <a:t>Kuva 2. </a:t>
            </a:r>
            <a:br>
              <a:rPr lang="en-US" sz="1400" dirty="0">
                <a:effectLst/>
              </a:rPr>
            </a:br>
            <a:br>
              <a:rPr lang="en-US" sz="1400" dirty="0">
                <a:effectLst/>
              </a:rPr>
            </a:br>
            <a:r>
              <a:rPr lang="en-US" sz="1400" dirty="0" err="1">
                <a:effectLst/>
              </a:rPr>
              <a:t>Tässä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kohtaa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ei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mene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suojatietä</a:t>
            </a:r>
            <a:r>
              <a:rPr lang="en-US" sz="1400" dirty="0">
                <a:effectLst/>
              </a:rPr>
              <a:t>. </a:t>
            </a:r>
            <a:r>
              <a:rPr lang="en-US" sz="1400" dirty="0" err="1">
                <a:effectLst/>
              </a:rPr>
              <a:t>Älä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oikaise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tästä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vaan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käytä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suojatietä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joka</a:t>
            </a:r>
            <a:r>
              <a:rPr lang="en-US" sz="1400" dirty="0"/>
              <a:t> </a:t>
            </a:r>
            <a:r>
              <a:rPr lang="en-US" sz="1400" dirty="0" err="1">
                <a:effectLst/>
              </a:rPr>
              <a:t>menee</a:t>
            </a:r>
            <a:r>
              <a:rPr lang="en-US" sz="1400" dirty="0">
                <a:effectLst/>
              </a:rPr>
              <a:t> 10 </a:t>
            </a:r>
            <a:r>
              <a:rPr lang="en-US" sz="1400" dirty="0" err="1">
                <a:effectLst/>
              </a:rPr>
              <a:t>metrin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päässä</a:t>
            </a:r>
            <a:r>
              <a:rPr lang="en-US" sz="1400" dirty="0">
                <a:effectLst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03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D4605347-2613-41EB-8B87-A77912065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6195C364-453C-F318-2166-5171C86435C1}"/>
              </a:ext>
            </a:extLst>
          </p:cNvPr>
          <p:cNvSpPr txBox="1"/>
          <p:nvPr/>
        </p:nvSpPr>
        <p:spPr>
          <a:xfrm>
            <a:off x="1371600" y="2600152"/>
            <a:ext cx="5155660" cy="314555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dirty="0">
                <a:effectLst/>
              </a:rPr>
              <a:t>Kuva 4. 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dirty="0" err="1">
                <a:effectLst/>
              </a:rPr>
              <a:t>Jäinen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suojatie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kaatumisriski</a:t>
            </a:r>
            <a:r>
              <a:rPr lang="en-US" dirty="0">
                <a:effectLst/>
              </a:rPr>
              <a:t> on </a:t>
            </a:r>
            <a:r>
              <a:rPr lang="en-US" dirty="0" err="1">
                <a:effectLst/>
              </a:rPr>
              <a:t>ilmeinen</a:t>
            </a:r>
            <a:r>
              <a:rPr lang="en-US" dirty="0">
                <a:effectLst/>
              </a:rPr>
              <a:t>. 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DABA53B9-C239-DD92-ECEF-54B30285DE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6949"/>
          <a:stretch/>
        </p:blipFill>
        <p:spPr bwMode="auto">
          <a:xfrm>
            <a:off x="7149842" y="147783"/>
            <a:ext cx="4631140" cy="5745706"/>
          </a:xfrm>
          <a:prstGeom prst="rect">
            <a:avLst/>
          </a:prstGeom>
          <a:noFill/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5B03C481-2433-4417-965E-BECB9D12A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4786A78-84CD-4AC4-B2E4-2BFDC38D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96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E3CBB9B1-7B7D-4BA1-A1AF-572168B39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 descr="Kuva, joka sisältää kohteen piha-, puu, lumi, talvi&#10;&#10;Kuvaus luotu automaattisesti">
            <a:extLst>
              <a:ext uri="{FF2B5EF4-FFF2-40B4-BE49-F238E27FC236}">
                <a16:creationId xmlns:a16="http://schemas.microsoft.com/office/drawing/2014/main" id="{427F0A1F-9065-EA73-C3BD-16E7D175F8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6195C364-453C-F318-2166-5171C86435C1}"/>
              </a:ext>
            </a:extLst>
          </p:cNvPr>
          <p:cNvSpPr txBox="1"/>
          <p:nvPr/>
        </p:nvSpPr>
        <p:spPr>
          <a:xfrm>
            <a:off x="8643193" y="2530549"/>
            <a:ext cx="2942813" cy="34281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effectLst/>
              </a:rPr>
              <a:t>Kuva 3. 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400" dirty="0" err="1">
                <a:effectLst/>
              </a:rPr>
              <a:t>Lumivalli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estää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näkyvyyden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oikealle</a:t>
            </a:r>
            <a:r>
              <a:rPr lang="en-US" sz="1400" dirty="0">
                <a:effectLst/>
              </a:rPr>
              <a:t>. </a:t>
            </a:r>
            <a:r>
              <a:rPr lang="en-US" sz="1400" dirty="0" err="1">
                <a:effectLst/>
              </a:rPr>
              <a:t>Vaikka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nopeudet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ovat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alhaisia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riski</a:t>
            </a:r>
            <a:r>
              <a:rPr lang="en-US" sz="1400" dirty="0">
                <a:effectLst/>
              </a:rPr>
              <a:t> on </a:t>
            </a:r>
            <a:r>
              <a:rPr lang="en-US" sz="1400" dirty="0" err="1">
                <a:effectLst/>
              </a:rPr>
              <a:t>silti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olemassa</a:t>
            </a:r>
            <a:r>
              <a:rPr lang="en-US" sz="1400" dirty="0">
                <a:effectLst/>
              </a:rPr>
              <a:t>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62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D4605347-2613-41EB-8B87-A77912065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6195C364-453C-F318-2166-5171C86435C1}"/>
              </a:ext>
            </a:extLst>
          </p:cNvPr>
          <p:cNvSpPr txBox="1"/>
          <p:nvPr/>
        </p:nvSpPr>
        <p:spPr>
          <a:xfrm>
            <a:off x="1371600" y="2600152"/>
            <a:ext cx="5155660" cy="314555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Kuva 5.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i-F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Talvella pyöräillessä ei lumikinoksen takaa tulevaa pyöräilijää välttämättä huomaa. Myöskään oikealta tulevia pyöräilijöitä ei välttämättä huomaa ajoissa, mikäli oma tilannenopeus on liian kova.</a:t>
            </a:r>
            <a:endParaRPr lang="fi-F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Kuva 2" descr="Kuva, joka sisältää kohteen piha-, puu, taivas, talvi&#10;&#10;Kuvaus luotu automaattisesti">
            <a:extLst>
              <a:ext uri="{FF2B5EF4-FFF2-40B4-BE49-F238E27FC236}">
                <a16:creationId xmlns:a16="http://schemas.microsoft.com/office/drawing/2014/main" id="{E5C710F2-3658-4702-0253-B8B366DCC0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0" r="18438" b="-2"/>
          <a:stretch/>
        </p:blipFill>
        <p:spPr bwMode="auto">
          <a:xfrm>
            <a:off x="6935203" y="331954"/>
            <a:ext cx="4631140" cy="5745706"/>
          </a:xfrm>
          <a:prstGeom prst="rect">
            <a:avLst/>
          </a:prstGeom>
          <a:noFill/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5B03C481-2433-4417-965E-BECB9D12A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4786A78-84CD-4AC4-B2E4-2BFDC38D7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0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43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E3CBB9B1-7B7D-4BA1-A1AF-572168B39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Kuva 1" descr="Kuva, joka sisältää kohteen piha-, taivas, jäätävä, talvi&#10;&#10;Kuvaus luotu automaattisesti">
            <a:extLst>
              <a:ext uri="{FF2B5EF4-FFF2-40B4-BE49-F238E27FC236}">
                <a16:creationId xmlns:a16="http://schemas.microsoft.com/office/drawing/2014/main" id="{E06E7141-48FA-477A-5866-4C4B4C7C2D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6195C364-453C-F318-2166-5171C86435C1}"/>
              </a:ext>
            </a:extLst>
          </p:cNvPr>
          <p:cNvSpPr txBox="1"/>
          <p:nvPr/>
        </p:nvSpPr>
        <p:spPr>
          <a:xfrm>
            <a:off x="8643193" y="2530549"/>
            <a:ext cx="2942813" cy="34281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effectLst/>
              </a:rPr>
              <a:t>Kuva 6.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400" dirty="0" err="1">
                <a:effectLst/>
              </a:rPr>
              <a:t>Tienpinnan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kaltevuus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aiheuttaa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merkittävän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kaatumisriskin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talvella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mikäli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hiekoitus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ei</a:t>
            </a:r>
            <a:r>
              <a:rPr lang="en-US" sz="1400" dirty="0">
                <a:effectLst/>
              </a:rPr>
              <a:t> ole </a:t>
            </a:r>
            <a:r>
              <a:rPr lang="en-US" sz="1400" dirty="0" err="1">
                <a:effectLst/>
              </a:rPr>
              <a:t>riittävä</a:t>
            </a:r>
            <a:r>
              <a:rPr lang="en-US" sz="1400" dirty="0">
                <a:effectLst/>
              </a:rPr>
              <a:t>. 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67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E3CBB9B1-7B7D-4BA1-A1AF-572168B39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84558B3-95BC-3D87-1019-6A1805704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6195C364-453C-F318-2166-5171C86435C1}"/>
              </a:ext>
            </a:extLst>
          </p:cNvPr>
          <p:cNvSpPr txBox="1"/>
          <p:nvPr/>
        </p:nvSpPr>
        <p:spPr>
          <a:xfrm>
            <a:off x="8643193" y="2530549"/>
            <a:ext cx="2942813" cy="34281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400" dirty="0">
                <a:effectLst/>
              </a:rPr>
              <a:t>Kuva 7. </a:t>
            </a: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1400" dirty="0" err="1">
                <a:effectLst/>
              </a:rPr>
              <a:t>Koulun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pihalle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Soratieltä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johtavat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portaat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voivat</a:t>
            </a:r>
            <a:r>
              <a:rPr lang="en-US" sz="1400" dirty="0">
                <a:effectLst/>
              </a:rPr>
              <a:t> olla </a:t>
            </a:r>
            <a:r>
              <a:rPr lang="en-US" sz="1400" dirty="0" err="1">
                <a:effectLst/>
              </a:rPr>
              <a:t>liukkaat</a:t>
            </a:r>
            <a:r>
              <a:rPr lang="en-US" sz="1400" dirty="0">
                <a:effectLst/>
              </a:rPr>
              <a:t>. Jos </a:t>
            </a:r>
            <a:r>
              <a:rPr lang="en-US" sz="1400" dirty="0" err="1">
                <a:effectLst/>
              </a:rPr>
              <a:t>portaita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ei</a:t>
            </a:r>
            <a:r>
              <a:rPr lang="en-US" sz="1400" dirty="0">
                <a:effectLst/>
              </a:rPr>
              <a:t> ole </a:t>
            </a:r>
            <a:r>
              <a:rPr lang="en-US" sz="1400" dirty="0" err="1">
                <a:effectLst/>
              </a:rPr>
              <a:t>putsattu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lumesta</a:t>
            </a:r>
            <a:r>
              <a:rPr lang="en-US" sz="1400" dirty="0">
                <a:effectLst/>
              </a:rPr>
              <a:t> ja </a:t>
            </a:r>
            <a:r>
              <a:rPr lang="en-US" sz="1400" dirty="0" err="1">
                <a:effectLst/>
              </a:rPr>
              <a:t>hiekoitettu</a:t>
            </a:r>
            <a:r>
              <a:rPr lang="en-US" sz="1400" dirty="0">
                <a:effectLst/>
              </a:rPr>
              <a:t>, </a:t>
            </a:r>
            <a:r>
              <a:rPr lang="en-US" sz="1400" dirty="0" err="1">
                <a:effectLst/>
              </a:rPr>
              <a:t>kulje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varoen</a:t>
            </a:r>
            <a:r>
              <a:rPr lang="en-US" sz="1400" dirty="0">
                <a:effectLst/>
              </a:rPr>
              <a:t>.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49257"/>
          </a:xfrm>
          <a:prstGeom prst="rect">
            <a:avLst/>
          </a:prstGeom>
          <a:gradFill>
            <a:gsLst>
              <a:gs pos="34000">
                <a:schemeClr val="accent4">
                  <a:alpha val="73000"/>
                </a:schemeClr>
              </a:gs>
              <a:gs pos="100000">
                <a:schemeClr val="accent5">
                  <a:alpha val="8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8314"/>
            <a:ext cx="8115300" cy="449258"/>
          </a:xfrm>
          <a:prstGeom prst="rect">
            <a:avLst/>
          </a:prstGeom>
          <a:gradFill>
            <a:gsLst>
              <a:gs pos="22000">
                <a:schemeClr val="accent5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96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751012" y="928577"/>
            <a:ext cx="8676222" cy="2881424"/>
          </a:xfrm>
        </p:spPr>
        <p:txBody>
          <a:bodyPr rtlCol="0"/>
          <a:lstStyle/>
          <a:p>
            <a:r>
              <a:rPr lang="fi-FI" sz="3600" b="1" dirty="0">
                <a:solidFill>
                  <a:schemeClr val="tx1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lt"/>
                <a:cs typeface="+mj-lt"/>
              </a:rPr>
              <a:t>RAKOKIVEN  VAARANPAIKAT kesä-AIKANA</a:t>
            </a:r>
            <a:endParaRPr lang="fi-FI" dirty="0" err="1">
              <a:solidFill>
                <a:schemeClr val="tx1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753832" y="4312657"/>
            <a:ext cx="8767860" cy="13881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 b="1" cap="all" dirty="0">
                <a:solidFill>
                  <a:schemeClr val="bg1"/>
                </a:solidFill>
                <a:latin typeface="Calibri Light"/>
                <a:cs typeface="Calibri Light"/>
              </a:rPr>
              <a:t>TURVALLISUUSSUUNNITELMA </a:t>
            </a:r>
            <a:br>
              <a:rPr lang="fi-FI" sz="2800" b="1" cap="all" dirty="0">
                <a:solidFill>
                  <a:schemeClr val="bg1"/>
                </a:solidFill>
                <a:latin typeface="Calibri Light"/>
                <a:cs typeface="Calibri Light"/>
              </a:rPr>
            </a:br>
            <a:r>
              <a:rPr lang="fi-FI" sz="2800" b="1" cap="all" dirty="0">
                <a:solidFill>
                  <a:schemeClr val="bg1"/>
                </a:solidFill>
                <a:latin typeface="Calibri Light"/>
                <a:cs typeface="Calibri Light"/>
              </a:rPr>
              <a:t>OPPILAAT</a:t>
            </a:r>
            <a:endParaRPr lang="fi-FI" sz="2800" dirty="0">
              <a:solidFill>
                <a:schemeClr val="bg1"/>
              </a:solidFill>
              <a:latin typeface="Calibri Light"/>
              <a:cs typeface="Calibri Light"/>
            </a:endParaRPr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049ECE9-F1C2-B9E2-77CE-645D3DB88A75}"/>
              </a:ext>
            </a:extLst>
          </p:cNvPr>
          <p:cNvSpPr txBox="1"/>
          <p:nvPr/>
        </p:nvSpPr>
        <p:spPr>
          <a:xfrm>
            <a:off x="5224129" y="1952846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dirty="0"/>
              <a:t>Turvatiimi 2023</a:t>
            </a:r>
          </a:p>
        </p:txBody>
      </p:sp>
    </p:spTree>
    <p:extLst>
      <p:ext uri="{BB962C8B-B14F-4D97-AF65-F5344CB8AC3E}">
        <p14:creationId xmlns:p14="http://schemas.microsoft.com/office/powerpoint/2010/main" val="2059284381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AnalogousFromLightSeedLeftStep">
      <a:dk1>
        <a:srgbClr val="000000"/>
      </a:dk1>
      <a:lt1>
        <a:srgbClr val="FFFFFF"/>
      </a:lt1>
      <a:dk2>
        <a:srgbClr val="412429"/>
      </a:dk2>
      <a:lt2>
        <a:srgbClr val="E2E8E7"/>
      </a:lt2>
      <a:accent1>
        <a:srgbClr val="D5878F"/>
      </a:accent1>
      <a:accent2>
        <a:srgbClr val="CC6C9E"/>
      </a:accent2>
      <a:accent3>
        <a:srgbClr val="D587D0"/>
      </a:accent3>
      <a:accent4>
        <a:srgbClr val="AB6CCC"/>
      </a:accent4>
      <a:accent5>
        <a:srgbClr val="9987D5"/>
      </a:accent5>
      <a:accent6>
        <a:srgbClr val="6C7ECC"/>
      </a:accent6>
      <a:hlink>
        <a:srgbClr val="568E88"/>
      </a:hlink>
      <a:folHlink>
        <a:srgbClr val="7F7F7F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0874914-7c06-4cfa-94cf-1fb36056d51d" xsi:nil="true"/>
    <lcf76f155ced4ddcb4097134ff3c332f xmlns="e8bc5860-b435-4dd2-93e1-619748e963c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64F43BE3646594EA9D1A715106CF62B" ma:contentTypeVersion="15" ma:contentTypeDescription="Luo uusi asiakirja." ma:contentTypeScope="" ma:versionID="de55690324f76e933c1fbc1d07c15640">
  <xsd:schema xmlns:xsd="http://www.w3.org/2001/XMLSchema" xmlns:xs="http://www.w3.org/2001/XMLSchema" xmlns:p="http://schemas.microsoft.com/office/2006/metadata/properties" xmlns:ns2="e8bc5860-b435-4dd2-93e1-619748e963c7" xmlns:ns3="a0874914-7c06-4cfa-94cf-1fb36056d51d" targetNamespace="http://schemas.microsoft.com/office/2006/metadata/properties" ma:root="true" ma:fieldsID="f257ef5b76d82fdc9dd89dc3ecfeb810" ns2:_="" ns3:_="">
    <xsd:import namespace="e8bc5860-b435-4dd2-93e1-619748e963c7"/>
    <xsd:import namespace="a0874914-7c06-4cfa-94cf-1fb36056d5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bc5860-b435-4dd2-93e1-619748e963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Kuvien tunnisteet" ma:readOnly="false" ma:fieldId="{5cf76f15-5ced-4ddc-b409-7134ff3c332f}" ma:taxonomyMulti="true" ma:sspId="086f239e-048d-45a4-a0f4-92c2ec360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874914-7c06-4cfa-94cf-1fb36056d51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650e06b-4f4c-4968-85f9-385aaebe905b}" ma:internalName="TaxCatchAll" ma:showField="CatchAllData" ma:web="a0874914-7c06-4cfa-94cf-1fb36056d5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65446BF-207A-4AB5-9BB9-CDEADA48387F}">
  <ds:schemaRefs>
    <ds:schemaRef ds:uri="http://schemas.microsoft.com/office/2006/metadata/properties"/>
    <ds:schemaRef ds:uri="http://schemas.microsoft.com/office/infopath/2007/PartnerControls"/>
    <ds:schemaRef ds:uri="a0874914-7c06-4cfa-94cf-1fb36056d51d"/>
    <ds:schemaRef ds:uri="e8bc5860-b435-4dd2-93e1-619748e963c7"/>
  </ds:schemaRefs>
</ds:datastoreItem>
</file>

<file path=customXml/itemProps2.xml><?xml version="1.0" encoding="utf-8"?>
<ds:datastoreItem xmlns:ds="http://schemas.openxmlformats.org/officeDocument/2006/customXml" ds:itemID="{DF3D3F9A-AA4E-4A75-BE0D-A5D5315193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bc5860-b435-4dd2-93e1-619748e963c7"/>
    <ds:schemaRef ds:uri="a0874914-7c06-4cfa-94cf-1fb36056d5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D1CEBE-D2C7-42F5-A4D1-754F4C5936F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152</Words>
  <Application>Microsoft Office PowerPoint</Application>
  <PresentationFormat>Laajakuva</PresentationFormat>
  <Paragraphs>16</Paragraphs>
  <Slides>14</Slides>
  <Notes>1</Notes>
  <HiddenSlides>0</HiddenSlides>
  <MMClips>0</MMClips>
  <ScaleCrop>false</ScaleCrop>
  <HeadingPairs>
    <vt:vector size="4" baseType="variant">
      <vt:variant>
        <vt:lpstr>Teema</vt:lpstr>
      </vt:variant>
      <vt:variant>
        <vt:i4>2</vt:i4>
      </vt:variant>
      <vt:variant>
        <vt:lpstr>Dian otsikot</vt:lpstr>
      </vt:variant>
      <vt:variant>
        <vt:i4>14</vt:i4>
      </vt:variant>
    </vt:vector>
  </HeadingPairs>
  <TitlesOfParts>
    <vt:vector size="16" baseType="lpstr">
      <vt:lpstr>GradientRiseVTI</vt:lpstr>
      <vt:lpstr>Basis</vt:lpstr>
      <vt:lpstr>Rakokiven  vaaranpaikat talviaikana Liikenneturvallisuus-suunnitelma  oppilaat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RAKOKIVEN  VAARANPAIKAT kesä-AIKANA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Rakokiven alueen vaaranpaikat talviaikana</dc:title>
  <dc:creator>Sauli Aalto</dc:creator>
  <cp:lastModifiedBy>Kulonen Susanna</cp:lastModifiedBy>
  <cp:revision>18</cp:revision>
  <dcterms:created xsi:type="dcterms:W3CDTF">2023-05-17T13:26:37Z</dcterms:created>
  <dcterms:modified xsi:type="dcterms:W3CDTF">2024-08-12T11:06:56Z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0x010100964F43BE3646594EA9D1A715106CF62B</vt:lpwstr>
  </property>
  <property fmtid="{D5CDD505-2E9C-101B-9397-08002B2CF9AE}" pid="3" name="MediaServiceImageTags">
    <vt:lpwstr/>
  </property>
</Properties>
</file>