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4" r:id="rId1"/>
  </p:sldMasterIdLst>
  <p:notesMasterIdLst>
    <p:notesMasterId r:id="rId12"/>
  </p:notesMasterIdLst>
  <p:handoutMasterIdLst>
    <p:handoutMasterId r:id="rId13"/>
  </p:handout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61" r:id="rId11"/>
  </p:sldIdLst>
  <p:sldSz cx="12192000" cy="6858000"/>
  <p:notesSz cx="6858000" cy="9144000"/>
  <p:defaultTextStyle>
    <a:defPPr rtl="0"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1D8D31-5A6E-B000-1EAA-8D286766451B}" v="5" dt="2025-02-06T07:46:44.3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4" autoAdjust="0"/>
    <p:restoredTop sz="96623" autoAdjust="0"/>
  </p:normalViewPr>
  <p:slideViewPr>
    <p:cSldViewPr snapToGrid="0">
      <p:cViewPr varScale="1">
        <p:scale>
          <a:sx n="116" d="100"/>
          <a:sy n="116" d="100"/>
        </p:scale>
        <p:origin x="108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370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kkanen Otto" userId="S::otto.laukkanen@edu.lahti.fi::ce00bf97-f7dd-435a-a71b-9f3fbafb45d7" providerId="AD" clId="Web-{7E1D8D31-5A6E-B000-1EAA-8D286766451B}"/>
    <pc:docChg chg="delSld">
      <pc:chgData name="Laukkanen Otto" userId="S::otto.laukkanen@edu.lahti.fi::ce00bf97-f7dd-435a-a71b-9f3fbafb45d7" providerId="AD" clId="Web-{7E1D8D31-5A6E-B000-1EAA-8D286766451B}" dt="2025-02-06T07:46:44.317" v="4"/>
      <pc:docMkLst>
        <pc:docMk/>
      </pc:docMkLst>
      <pc:sldChg chg="del">
        <pc:chgData name="Laukkanen Otto" userId="S::otto.laukkanen@edu.lahti.fi::ce00bf97-f7dd-435a-a71b-9f3fbafb45d7" providerId="AD" clId="Web-{7E1D8D31-5A6E-B000-1EAA-8D286766451B}" dt="2025-02-06T07:46:44.317" v="4"/>
        <pc:sldMkLst>
          <pc:docMk/>
          <pc:sldMk cId="3879346322" sldId="256"/>
        </pc:sldMkLst>
      </pc:sldChg>
      <pc:sldChg chg="del">
        <pc:chgData name="Laukkanen Otto" userId="S::otto.laukkanen@edu.lahti.fi::ce00bf97-f7dd-435a-a71b-9f3fbafb45d7" providerId="AD" clId="Web-{7E1D8D31-5A6E-B000-1EAA-8D286766451B}" dt="2025-02-06T07:46:44.301" v="3"/>
        <pc:sldMkLst>
          <pc:docMk/>
          <pc:sldMk cId="2759461306" sldId="257"/>
        </pc:sldMkLst>
      </pc:sldChg>
      <pc:sldChg chg="del">
        <pc:chgData name="Laukkanen Otto" userId="S::otto.laukkanen@edu.lahti.fi::ce00bf97-f7dd-435a-a71b-9f3fbafb45d7" providerId="AD" clId="Web-{7E1D8D31-5A6E-B000-1EAA-8D286766451B}" dt="2025-02-06T07:46:44.301" v="2"/>
        <pc:sldMkLst>
          <pc:docMk/>
          <pc:sldMk cId="1543158022" sldId="258"/>
        </pc:sldMkLst>
      </pc:sldChg>
      <pc:sldChg chg="del">
        <pc:chgData name="Laukkanen Otto" userId="S::otto.laukkanen@edu.lahti.fi::ce00bf97-f7dd-435a-a71b-9f3fbafb45d7" providerId="AD" clId="Web-{7E1D8D31-5A6E-B000-1EAA-8D286766451B}" dt="2025-02-06T07:46:44.301" v="1"/>
        <pc:sldMkLst>
          <pc:docMk/>
          <pc:sldMk cId="3712553917" sldId="259"/>
        </pc:sldMkLst>
      </pc:sldChg>
      <pc:sldChg chg="del">
        <pc:chgData name="Laukkanen Otto" userId="S::otto.laukkanen@edu.lahti.fi::ce00bf97-f7dd-435a-a71b-9f3fbafb45d7" providerId="AD" clId="Web-{7E1D8D31-5A6E-B000-1EAA-8D286766451B}" dt="2025-02-06T07:46:44.301" v="0"/>
        <pc:sldMkLst>
          <pc:docMk/>
          <pc:sldMk cId="3036840097" sldId="26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6D0E483E-4EC2-4F9B-88BF-28E88739DA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8B7747E-2976-4BE5-B1E3-CC7626F68A8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66A3BD-21EC-421A-A16E-4E7E060EB0E8}" type="datetime1">
              <a:rPr lang="fi-FI" smtClean="0"/>
              <a:t>5.2.2025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5820F94-E557-4CEE-98B6-FF0F186561B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7AE7D2D-7D26-472F-8C4B-D43209C8F8E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FEC7FD-1EEB-4419-ACB1-C7E705A51DA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16354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noProof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53498-D561-4EE5-A9B0-AE708B55822B}" type="datetime1">
              <a:rPr lang="fi-FI" smtClean="0"/>
              <a:pPr/>
              <a:t>5.2.2025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noProof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noProof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440D25-1997-498A-BC72-EE0923005613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9837503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2/5/2025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717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2/5/2025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198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2/5/2025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332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2/5/2025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255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2/5/2025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17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2/5/2025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92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2/5/2025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795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2/5/2025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363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2/5/2025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181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2/5/2025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219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2/5/2025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150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2/5/2025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6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pressi.com/tiedotteet/kaupungit-ja-kunnat/kolmasluokkalaisten-kielivalinnat-2023.html" TargetMode="External"/><Relationship Id="rId3" Type="http://schemas.openxmlformats.org/officeDocument/2006/relationships/hyperlink" Target="https://en.wikipedia.org/wiki/List_of_languages_by_number_of_native_speakers" TargetMode="External"/><Relationship Id="rId7" Type="http://schemas.openxmlformats.org/officeDocument/2006/relationships/hyperlink" Target="https://www.ksml.fi/paikalliset/5825353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le.fi/a/3-5869715" TargetMode="External"/><Relationship Id="rId5" Type="http://schemas.openxmlformats.org/officeDocument/2006/relationships/hyperlink" Target="https://www.europarl.europa.eu/doceo/document/E-7-2011-000675_FI.html?redirect" TargetMode="External"/><Relationship Id="rId4" Type="http://schemas.openxmlformats.org/officeDocument/2006/relationships/hyperlink" Target="https://www.kaleva.fi/espanjan-kieli-vahvistaa-asemaansa-maailmalla/2358280" TargetMode="External"/><Relationship Id="rId9" Type="http://schemas.openxmlformats.org/officeDocument/2006/relationships/hyperlink" Target="https://www.epressi.com/tiedotteet/kaupungit-ja-kunnat/espanjan-kielen-suosio-nousussa-lappeenrannan-peruskouluissa-a2-kieliryhmien-maara-sailyy-entisellaan-tulevana-lukuvuotena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le.fi/a/3-11775100" TargetMode="External"/><Relationship Id="rId2" Type="http://schemas.openxmlformats.org/officeDocument/2006/relationships/hyperlink" Target="https://www.ess.fi/paikalliset/362346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s://www.ess.fi/paikalliset/8217236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hyperlink" Target="https://optimational.com/blog/top-10-popular-languages-used-internet/" TargetMode="External"/><Relationship Id="rId7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k.fi/wp-content/uploads/Henko2009_Tyoelamassa_tarvitaan_yha_useampia_kielia.pdf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OPH:Tilastoja%20korkeakouluopiskelijoiden%20ulkomaanjaksoista).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4">
            <a:extLst>
              <a:ext uri="{FF2B5EF4-FFF2-40B4-BE49-F238E27FC236}">
                <a16:creationId xmlns:a16="http://schemas.microsoft.com/office/drawing/2014/main" id="{03E8C8A2-D2DA-42F8-84AA-AC5AB4251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65">
              <a:extLst>
                <a:ext uri="{FF2B5EF4-FFF2-40B4-BE49-F238E27FC236}">
                  <a16:creationId xmlns:a16="http://schemas.microsoft.com/office/drawing/2014/main" id="{9A5D1FE1-4883-49B4-AD3E-D0A3F8DCE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7" name="Rectangle 66">
              <a:extLst>
                <a:ext uri="{FF2B5EF4-FFF2-40B4-BE49-F238E27FC236}">
                  <a16:creationId xmlns:a16="http://schemas.microsoft.com/office/drawing/2014/main" id="{7F829EAE-7CB1-410F-BAF1-55BD6DC249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i-FI"/>
            </a:p>
          </p:txBody>
        </p:sp>
        <p:pic>
          <p:nvPicPr>
            <p:cNvPr id="18" name="Picture 67">
              <a:extLst>
                <a:ext uri="{FF2B5EF4-FFF2-40B4-BE49-F238E27FC236}">
                  <a16:creationId xmlns:a16="http://schemas.microsoft.com/office/drawing/2014/main" id="{4EA5F8CE-974F-4443-AB3C-4799C3323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9" name="Picture 68">
              <a:extLst>
                <a:ext uri="{FF2B5EF4-FFF2-40B4-BE49-F238E27FC236}">
                  <a16:creationId xmlns:a16="http://schemas.microsoft.com/office/drawing/2014/main" id="{94075D0C-1739-4729-A5C8-5C5707A942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5" name="Straight Connector 70">
            <a:extLst>
              <a:ext uri="{FF2B5EF4-FFF2-40B4-BE49-F238E27FC236}">
                <a16:creationId xmlns:a16="http://schemas.microsoft.com/office/drawing/2014/main" id="{0DFD28A6-39F3-425F-8050-E5BF1B452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Kuva 5">
            <a:extLst>
              <a:ext uri="{FF2B5EF4-FFF2-40B4-BE49-F238E27FC236}">
                <a16:creationId xmlns:a16="http://schemas.microsoft.com/office/drawing/2014/main" id="{6EA257F3-965E-AB0D-49A1-D248161FD3B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231" b="35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7" name="Rectangle 72">
            <a:extLst>
              <a:ext uri="{FF2B5EF4-FFF2-40B4-BE49-F238E27FC236}">
                <a16:creationId xmlns:a16="http://schemas.microsoft.com/office/drawing/2014/main" id="{C9D262D4-AE8B-4620-949A-609FC366FC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2202616" y="1411015"/>
            <a:ext cx="7808159" cy="4103960"/>
          </a:xfrm>
          <a:prstGeom prst="rect">
            <a:avLst/>
          </a:prstGeom>
          <a:blipFill dpi="0" rotWithShape="1">
            <a:blip r:embed="rId5">
              <a:alphaModFix amt="86000"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90000" sy="100000" flip="none" algn="ctr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8" name="Group 76">
            <a:extLst>
              <a:ext uri="{FF2B5EF4-FFF2-40B4-BE49-F238E27FC236}">
                <a16:creationId xmlns:a16="http://schemas.microsoft.com/office/drawing/2014/main" id="{9500549F-5B68-400C-A605-BDF102BDB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>
          <a:xfrm>
            <a:off x="0" y="3123631"/>
            <a:ext cx="12231160" cy="659658"/>
            <a:chOff x="0" y="3123631"/>
            <a:chExt cx="12231160" cy="659658"/>
          </a:xfrm>
        </p:grpSpPr>
        <p:sp>
          <p:nvSpPr>
            <p:cNvPr id="12" name="Rounded Rectangle 17">
              <a:extLst>
                <a:ext uri="{FF2B5EF4-FFF2-40B4-BE49-F238E27FC236}">
                  <a16:creationId xmlns:a16="http://schemas.microsoft.com/office/drawing/2014/main" id="{CE12C213-76C6-4953-849D-69BD0C0740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447910" y="312363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pic>
          <p:nvPicPr>
            <p:cNvPr id="13" name="Picture 78">
              <a:extLst>
                <a:ext uri="{FF2B5EF4-FFF2-40B4-BE49-F238E27FC236}">
                  <a16:creationId xmlns:a16="http://schemas.microsoft.com/office/drawing/2014/main" id="{85D5C439-F0A9-41AB-BF38-FB38EB00B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3145536"/>
              <a:ext cx="2478024" cy="612648"/>
            </a:xfrm>
            <a:prstGeom prst="rect">
              <a:avLst/>
            </a:prstGeom>
          </p:spPr>
        </p:pic>
        <p:sp>
          <p:nvSpPr>
            <p:cNvPr id="14" name="Rounded Rectangle 20">
              <a:extLst>
                <a:ext uri="{FF2B5EF4-FFF2-40B4-BE49-F238E27FC236}">
                  <a16:creationId xmlns:a16="http://schemas.microsoft.com/office/drawing/2014/main" id="{CE714C63-2EB2-4CE0-8982-994E7A37AA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734737" y="312492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pic>
          <p:nvPicPr>
            <p:cNvPr id="15" name="Picture 80">
              <a:extLst>
                <a:ext uri="{FF2B5EF4-FFF2-40B4-BE49-F238E27FC236}">
                  <a16:creationId xmlns:a16="http://schemas.microsoft.com/office/drawing/2014/main" id="{CE568286-7D0B-4E62-BC33-A99A0FD743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53136" y="3145536"/>
              <a:ext cx="2478024" cy="612648"/>
            </a:xfrm>
            <a:prstGeom prst="rect">
              <a:avLst/>
            </a:prstGeom>
          </p:spPr>
        </p:pic>
      </p:grpSp>
      <p:sp>
        <p:nvSpPr>
          <p:cNvPr id="9" name="Tekstiruutu 1">
            <a:extLst>
              <a:ext uri="{FF2B5EF4-FFF2-40B4-BE49-F238E27FC236}">
                <a16:creationId xmlns:a16="http://schemas.microsoft.com/office/drawing/2014/main" id="{9FD72335-FC3D-1D38-C6CC-BC62AFE87CDC}"/>
              </a:ext>
            </a:extLst>
          </p:cNvPr>
          <p:cNvSpPr txBox="1"/>
          <p:nvPr/>
        </p:nvSpPr>
        <p:spPr>
          <a:xfrm>
            <a:off x="2692398" y="1871131"/>
            <a:ext cx="6815669" cy="1515533"/>
          </a:xfrm>
          <a:prstGeom prst="rect">
            <a:avLst/>
          </a:prstGeom>
        </p:spPr>
        <p:txBody>
          <a:bodyPr rot="0" spcFirstLastPara="0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>
              <a:spcBef>
                <a:spcPct val="0"/>
              </a:spcBef>
              <a:spcAft>
                <a:spcPts val="600"/>
              </a:spcAft>
            </a:pPr>
            <a:r>
              <a:rPr lang="en-US" sz="540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¡Español, </a:t>
            </a:r>
            <a:r>
              <a:rPr lang="en-US" sz="5400" err="1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por</a:t>
            </a:r>
            <a:r>
              <a:rPr lang="en-US" sz="540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favor! </a:t>
            </a:r>
          </a:p>
        </p:txBody>
      </p:sp>
      <p:cxnSp>
        <p:nvCxnSpPr>
          <p:cNvPr id="10" name="Straight Connector 82">
            <a:extLst>
              <a:ext uri="{FF2B5EF4-FFF2-40B4-BE49-F238E27FC236}">
                <a16:creationId xmlns:a16="http://schemas.microsoft.com/office/drawing/2014/main" id="{1E22DAF0-5C05-4D01-A6C7-2832665773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kstiruutu 3">
            <a:extLst>
              <a:ext uri="{FF2B5EF4-FFF2-40B4-BE49-F238E27FC236}">
                <a16:creationId xmlns:a16="http://schemas.microsoft.com/office/drawing/2014/main" id="{9CA519B0-26AE-EE0E-FA8C-9A76EB8369AB}"/>
              </a:ext>
            </a:extLst>
          </p:cNvPr>
          <p:cNvSpPr txBox="1"/>
          <p:nvPr/>
        </p:nvSpPr>
        <p:spPr>
          <a:xfrm>
            <a:off x="3044852" y="3780863"/>
            <a:ext cx="6316360" cy="52322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800" dirty="0"/>
              <a:t>A2-espanjan opiskelu Ahtialan koulussa</a:t>
            </a:r>
          </a:p>
        </p:txBody>
      </p:sp>
    </p:spTree>
    <p:extLst>
      <p:ext uri="{BB962C8B-B14F-4D97-AF65-F5344CB8AC3E}">
        <p14:creationId xmlns:p14="http://schemas.microsoft.com/office/powerpoint/2010/main" val="3814344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>
            <a:extLst>
              <a:ext uri="{FF2B5EF4-FFF2-40B4-BE49-F238E27FC236}">
                <a16:creationId xmlns:a16="http://schemas.microsoft.com/office/drawing/2014/main" id="{A1494D1D-9731-F6E9-47CD-D9037FFCCE81}"/>
              </a:ext>
            </a:extLst>
          </p:cNvPr>
          <p:cNvSpPr>
            <a:spLocks noGrp="1"/>
          </p:cNvSpPr>
          <p:nvPr/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i-FI" dirty="0"/>
              <a:t>Yleisimmät kysymykset</a:t>
            </a:r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EF406658-B642-95A8-4BDD-56FDB564ED72}"/>
              </a:ext>
            </a:extLst>
          </p:cNvPr>
          <p:cNvSpPr>
            <a:spLocks noGrp="1"/>
          </p:cNvSpPr>
          <p:nvPr/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Pitääkö minun osata kieltä, jotta lapseni kannattaa ottaa se A2-kieleksi?</a:t>
            </a:r>
          </a:p>
          <a:p>
            <a:pPr lvl="1">
              <a:buSzPct val="114999"/>
              <a:buFont typeface="Courier New"/>
              <a:buChar char="o"/>
            </a:pPr>
            <a:r>
              <a:rPr lang="fi-FI" dirty="0"/>
              <a:t>Ei tarvitse. Etenemistahti on hidas. Sanoja ja asioita toistetaan tunneilla lukuisia kertoja eri muodoissa. </a:t>
            </a:r>
          </a:p>
          <a:p>
            <a:pPr lvl="1">
              <a:buSzPct val="114999"/>
              <a:buFont typeface="Courier New"/>
              <a:buChar char="o"/>
            </a:pPr>
            <a:r>
              <a:rPr lang="fi-FI" dirty="0"/>
              <a:t>Lapselle on jopa kivaa ja voimauttavaa näyttää vanhemmilleen, että hän osaa jotain sellaista mitä he eivät välttämättä osaa.</a:t>
            </a:r>
          </a:p>
          <a:p>
            <a:pPr>
              <a:buSzPct val="114999"/>
            </a:pPr>
            <a:r>
              <a:rPr lang="fi-FI" dirty="0"/>
              <a:t>Voiko A2-kielen lopettaa jos koulunkäynti alkaa takkuamaan?</a:t>
            </a:r>
          </a:p>
          <a:p>
            <a:pPr lvl="1">
              <a:buSzPct val="114999"/>
              <a:buFont typeface="Courier New"/>
              <a:buChar char="o"/>
            </a:pPr>
            <a:r>
              <a:rPr lang="fi-FI" dirty="0"/>
              <a:t>A2-kielen valinta on lähtökohtaisesti sitova. Vieras kieli on sekä mainio mahdollisuus lapselle että iso satsaus kaupungilta. Jos koulunkäynti kuitenkin alkaa kuormittaa kokonaisuudessaan liian paljon, niin asiaa katsotaan aina tapauskohtaisesti. </a:t>
            </a:r>
          </a:p>
          <a:p>
            <a:pPr>
              <a:buSzPct val="114999"/>
            </a:pPr>
            <a:endParaRPr lang="fi-FI"/>
          </a:p>
        </p:txBody>
      </p:sp>
      <p:pic>
        <p:nvPicPr>
          <p:cNvPr id="2" name="Kuva 1" descr="Kysymysmerkki Kysymys Vastaus - Ilmainen kuva Pixabayssa">
            <a:extLst>
              <a:ext uri="{FF2B5EF4-FFF2-40B4-BE49-F238E27FC236}">
                <a16:creationId xmlns:a16="http://schemas.microsoft.com/office/drawing/2014/main" id="{2DA3B028-D1E4-B733-B429-B26164E7E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6954" y="-2943"/>
            <a:ext cx="2373086" cy="237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61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D65D40-84E9-58A7-FB18-40D3A61C57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Amor España icono de la bandera del corazón | Foto Premium">
            <a:extLst>
              <a:ext uri="{FF2B5EF4-FFF2-40B4-BE49-F238E27FC236}">
                <a16:creationId xmlns:a16="http://schemas.microsoft.com/office/drawing/2014/main" id="{0913F4DC-A253-FB93-8796-8CF56480D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1937" y="3263047"/>
            <a:ext cx="2159330" cy="2370503"/>
          </a:xfrm>
          <a:prstGeom prst="rect">
            <a:avLst/>
          </a:prstGeom>
        </p:spPr>
      </p:pic>
      <p:sp>
        <p:nvSpPr>
          <p:cNvPr id="3" name="Otsikko 1">
            <a:extLst>
              <a:ext uri="{FF2B5EF4-FFF2-40B4-BE49-F238E27FC236}">
                <a16:creationId xmlns:a16="http://schemas.microsoft.com/office/drawing/2014/main" id="{DD115616-C976-2E3A-3CFB-5A6C12BD38E2}"/>
              </a:ext>
            </a:extLst>
          </p:cNvPr>
          <p:cNvSpPr>
            <a:spLocks noGrp="1"/>
          </p:cNvSpPr>
          <p:nvPr/>
        </p:nvSpPr>
        <p:spPr>
          <a:xfrm>
            <a:off x="627135" y="23208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defPPr>
              <a:defRPr lang="fi-FI"/>
            </a:defPPr>
            <a:lvl1pPr marL="0"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4000">
                <a:cs typeface="Calibri Light"/>
              </a:rPr>
              <a:t>Espanjalla menee hyvin globaalisti,... </a:t>
            </a:r>
          </a:p>
        </p:txBody>
      </p:sp>
      <p:sp>
        <p:nvSpPr>
          <p:cNvPr id="4" name="Tekstiruutu 4">
            <a:extLst>
              <a:ext uri="{FF2B5EF4-FFF2-40B4-BE49-F238E27FC236}">
                <a16:creationId xmlns:a16="http://schemas.microsoft.com/office/drawing/2014/main" id="{B3CFAFB4-C39A-9195-C7D9-D7E100E0668E}"/>
              </a:ext>
            </a:extLst>
          </p:cNvPr>
          <p:cNvSpPr txBox="1"/>
          <p:nvPr/>
        </p:nvSpPr>
        <p:spPr>
          <a:xfrm>
            <a:off x="1061093" y="1232096"/>
            <a:ext cx="8738062" cy="249299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Font typeface=""/>
              <a:buChar char="•"/>
            </a:pPr>
            <a:r>
              <a:rPr lang="fi-FI" sz="2000">
                <a:solidFill>
                  <a:srgbClr val="262626"/>
                </a:solidFill>
                <a:cs typeface="Arial"/>
                <a:hlinkClick r:id="rId3"/>
              </a:rPr>
              <a:t>Maailman puhutuimmat äidinkielet</a:t>
            </a:r>
            <a:r>
              <a:rPr lang="fi-FI" sz="2000">
                <a:solidFill>
                  <a:srgbClr val="262626"/>
                </a:solidFill>
                <a:cs typeface="Arial"/>
              </a:rPr>
              <a:t>, </a:t>
            </a:r>
            <a:r>
              <a:rPr lang="fi-FI" sz="2000" err="1">
                <a:solidFill>
                  <a:srgbClr val="262626"/>
                </a:solidFill>
                <a:cs typeface="Arial"/>
              </a:rPr>
              <a:t>Ethnologue</a:t>
            </a:r>
            <a:r>
              <a:rPr lang="fi-FI" sz="2000">
                <a:solidFill>
                  <a:srgbClr val="262626"/>
                </a:solidFill>
                <a:cs typeface="Arial"/>
              </a:rPr>
              <a:t> 2024:</a:t>
            </a:r>
            <a:endParaRPr lang="fi-FI" sz="1600">
              <a:solidFill>
                <a:srgbClr val="000000"/>
              </a:solidFill>
              <a:cs typeface="Arial"/>
            </a:endParaRPr>
          </a:p>
          <a:p>
            <a:pPr marL="914400" lvl="1" indent="-457200">
              <a:buAutoNum type="arabicPeriod"/>
            </a:pPr>
            <a:r>
              <a:rPr lang="fi-FI" sz="2000">
                <a:solidFill>
                  <a:srgbClr val="262626"/>
                </a:solidFill>
                <a:cs typeface="Arial"/>
              </a:rPr>
              <a:t>mandariinikiina (941 miljoonaa)</a:t>
            </a:r>
          </a:p>
          <a:p>
            <a:pPr marL="685800" lvl="1" indent="-228600">
              <a:buAutoNum type="arabicPeriod"/>
            </a:pPr>
            <a:r>
              <a:rPr lang="fi-FI" sz="2000" b="1" u="sng">
                <a:solidFill>
                  <a:srgbClr val="262626"/>
                </a:solidFill>
                <a:cs typeface="Arial"/>
              </a:rPr>
              <a:t> espanja (486 miljoonaa + 100 miljoonaa L2-puhujaa </a:t>
            </a:r>
          </a:p>
          <a:p>
            <a:pPr lvl="1"/>
            <a:r>
              <a:rPr lang="fi-FI" sz="2000" b="1" u="sng">
                <a:solidFill>
                  <a:srgbClr val="262626"/>
                </a:solidFill>
                <a:cs typeface="Arial"/>
              </a:rPr>
              <a:t>-&gt;melkein 600 miljoonaa!)</a:t>
            </a:r>
            <a:endParaRPr lang="fi-FI" sz="1600" b="1" u="sng"/>
          </a:p>
          <a:p>
            <a:pPr lvl="1"/>
            <a:r>
              <a:rPr lang="fi-FI" sz="2000">
                <a:solidFill>
                  <a:srgbClr val="262626"/>
                </a:solidFill>
                <a:cs typeface="Arial"/>
              </a:rPr>
              <a:t>3. englanti (380 miljoonaa) </a:t>
            </a:r>
          </a:p>
          <a:p>
            <a:pPr marL="342900" indent="-342900">
              <a:buFont typeface="Arial,Sans-Serif"/>
              <a:buChar char="•"/>
            </a:pPr>
            <a:r>
              <a:rPr lang="fi-FI" sz="20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Kaleva 26.3.2007: </a:t>
            </a:r>
            <a:r>
              <a:rPr lang="fi-FI" sz="2000">
                <a:solidFill>
                  <a:srgbClr val="000000"/>
                </a:solidFill>
                <a:latin typeface="Calibri"/>
                <a:ea typeface="Calibri"/>
                <a:cs typeface="Calibri"/>
                <a:hlinkClick r:id="rId4"/>
              </a:rPr>
              <a:t>Es­pan­jan kieli vah­vis­taa ase­maan­sa maail­mal­la</a:t>
            </a:r>
            <a:endParaRPr lang="fi-FI" sz="2000">
              <a:solidFill>
                <a:srgbClr val="000000"/>
              </a:solidFill>
              <a:cs typeface="Arial"/>
            </a:endParaRPr>
          </a:p>
          <a:p>
            <a:pPr marL="342900" indent="-342900">
              <a:buFont typeface="Arial,Sans-Serif"/>
              <a:buChar char="•"/>
            </a:pPr>
            <a:r>
              <a:rPr lang="fi-FI" sz="16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Euroopan parlamentti </a:t>
            </a:r>
            <a:r>
              <a:rPr lang="fi-FI" sz="1600">
                <a:solidFill>
                  <a:srgbClr val="000000"/>
                </a:solidFill>
                <a:latin typeface="Calibri"/>
                <a:ea typeface="Calibri"/>
                <a:cs typeface="Calibri"/>
                <a:hlinkClick r:id="rId5"/>
              </a:rPr>
              <a:t>välikysymys 24.1.2011</a:t>
            </a:r>
            <a:r>
              <a:rPr lang="fi-FI" sz="16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: Ennuste:2030 ohittaa puhujien määrässä englannin ja 2045 voi ohittaa jopa mandariinikiinan.  </a:t>
            </a:r>
            <a:endParaRPr lang="fi-FI" sz="1600"/>
          </a:p>
        </p:txBody>
      </p:sp>
      <p:sp>
        <p:nvSpPr>
          <p:cNvPr id="5" name="Tekstiruutu 2">
            <a:extLst>
              <a:ext uri="{FF2B5EF4-FFF2-40B4-BE49-F238E27FC236}">
                <a16:creationId xmlns:a16="http://schemas.microsoft.com/office/drawing/2014/main" id="{ED7238EB-0D5B-A2BE-106B-5766FF817AEC}"/>
              </a:ext>
            </a:extLst>
          </p:cNvPr>
          <p:cNvSpPr txBox="1"/>
          <p:nvPr/>
        </p:nvSpPr>
        <p:spPr>
          <a:xfrm>
            <a:off x="878737" y="4454777"/>
            <a:ext cx="8062822" cy="152349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,Sans-Serif"/>
              <a:buChar char="•"/>
            </a:pPr>
            <a:r>
              <a:rPr lang="fi-FI" u="sng">
                <a:solidFill>
                  <a:srgbClr val="262626"/>
                </a:solidFill>
                <a:cs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Yle </a:t>
            </a:r>
            <a:r>
              <a:rPr lang="fi-FI" u="sng">
                <a:solidFill>
                  <a:srgbClr val="2998E3"/>
                </a:solidFill>
                <a:cs typeface="Arial"/>
                <a:hlinkClick r:id="rId6"/>
              </a:rPr>
              <a:t>27.8.2009</a:t>
            </a:r>
            <a:r>
              <a:rPr lang="fi-FI" u="sng">
                <a:solidFill>
                  <a:srgbClr val="262626"/>
                </a:solidFill>
                <a:cs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 </a:t>
            </a:r>
            <a:r>
              <a:rPr lang="fi-FI" b="1" u="sng">
                <a:solidFill>
                  <a:srgbClr val="131415"/>
                </a:solidFill>
                <a:cs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Suomalaiset opiskelevat innolla espanjaa</a:t>
            </a:r>
            <a:r>
              <a:rPr lang="fi-FI">
                <a:cs typeface="Arial"/>
              </a:rPr>
              <a:t>​</a:t>
            </a:r>
          </a:p>
          <a:p>
            <a:pPr marL="228600" indent="-228600">
              <a:buFont typeface=""/>
              <a:buChar char="•"/>
            </a:pPr>
            <a:r>
              <a:rPr lang="fi-FI">
                <a:solidFill>
                  <a:srgbClr val="262626"/>
                </a:solidFill>
                <a:cs typeface="Arial"/>
              </a:rPr>
              <a:t>Keskisuomalainen 29.3.2023:</a:t>
            </a:r>
            <a:r>
              <a:rPr lang="fi-FI" u="sng">
                <a:solidFill>
                  <a:srgbClr val="2998E3"/>
                </a:solidFill>
                <a:cs typeface="Arial"/>
                <a:hlinkClick r:id="rId7"/>
              </a:rPr>
              <a:t>Espanja jyrää lasten A2- kielivalinnoissa Jyväskylässä</a:t>
            </a:r>
            <a:r>
              <a:rPr lang="fi-FI">
                <a:solidFill>
                  <a:srgbClr val="262626"/>
                </a:solidFill>
                <a:cs typeface="Arial"/>
              </a:rPr>
              <a:t> </a:t>
            </a:r>
            <a:r>
              <a:rPr lang="fi-FI" sz="1100">
                <a:solidFill>
                  <a:srgbClr val="262626"/>
                </a:solidFill>
                <a:cs typeface="Arial"/>
              </a:rPr>
              <a:t>Jyväskylässä 13 espanjan ryhmää 2023</a:t>
            </a:r>
            <a:r>
              <a:rPr lang="en-US" sz="1100">
                <a:cs typeface="Arial"/>
              </a:rPr>
              <a:t>​</a:t>
            </a:r>
          </a:p>
          <a:p>
            <a:pPr marL="342900" indent="-342900">
              <a:buFont typeface="Arial,Sans-Serif"/>
              <a:buChar char="•"/>
            </a:pPr>
            <a:r>
              <a:rPr lang="fi-FI" u="sng">
                <a:solidFill>
                  <a:srgbClr val="2998E3"/>
                </a:solidFill>
                <a:cs typeface="Arial"/>
                <a:hlinkClick r:id="rId8"/>
              </a:rPr>
              <a:t>Epressi.com 13.2.2023</a:t>
            </a:r>
            <a:r>
              <a:rPr lang="fi-FI">
                <a:solidFill>
                  <a:srgbClr val="262626"/>
                </a:solidFill>
                <a:cs typeface="Arial"/>
              </a:rPr>
              <a:t> </a:t>
            </a:r>
            <a:r>
              <a:rPr lang="fi-FI" sz="1400">
                <a:solidFill>
                  <a:srgbClr val="292B2C"/>
                </a:solidFill>
                <a:latin typeface="Open Sans"/>
                <a:cs typeface="Arial"/>
              </a:rPr>
              <a:t>Kolmasluokkalaisten kielivalinnat 2023 (Lappeenranta). (Espanja 40%)</a:t>
            </a:r>
            <a:r>
              <a:rPr lang="en-US" sz="1400">
                <a:latin typeface="Open Sans"/>
                <a:cs typeface="Arial"/>
              </a:rPr>
              <a:t>​</a:t>
            </a:r>
          </a:p>
          <a:p>
            <a:pPr marL="342900" indent="-342900">
              <a:buFont typeface="Arial,Sans-Serif"/>
              <a:buChar char="•"/>
            </a:pPr>
            <a:r>
              <a:rPr lang="fi-FI" sz="1400" u="sng">
                <a:solidFill>
                  <a:srgbClr val="2998E3"/>
                </a:solidFill>
                <a:latin typeface="Open Sans"/>
                <a:cs typeface="Arial"/>
                <a:hlinkClick r:id="rId9"/>
              </a:rPr>
              <a:t>Epressi.com 3.4.2024</a:t>
            </a:r>
            <a:r>
              <a:rPr lang="fi-FI" sz="1000">
                <a:solidFill>
                  <a:srgbClr val="292B2C"/>
                </a:solidFill>
                <a:latin typeface="Open Sans"/>
                <a:cs typeface="Arial"/>
              </a:rPr>
              <a:t> Espanjan kielen suosio nousussa Lappeenrannan peruskouluissa. Espanja 51%</a:t>
            </a:r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61E8F843-C92A-C397-9F13-A293B3982C44}"/>
              </a:ext>
            </a:extLst>
          </p:cNvPr>
          <p:cNvSpPr>
            <a:spLocks noGrp="1"/>
          </p:cNvSpPr>
          <p:nvPr/>
        </p:nvSpPr>
        <p:spPr>
          <a:xfrm>
            <a:off x="627135" y="3297633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defPPr>
              <a:defRPr lang="fi-FI"/>
            </a:defPPr>
            <a:lvl1pPr marL="0"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4000">
                <a:cs typeface="Calibri Light"/>
              </a:rPr>
              <a:t>...valtakunnallisesti...</a:t>
            </a:r>
          </a:p>
        </p:txBody>
      </p:sp>
    </p:spTree>
    <p:extLst>
      <p:ext uri="{BB962C8B-B14F-4D97-AF65-F5344CB8AC3E}">
        <p14:creationId xmlns:p14="http://schemas.microsoft.com/office/powerpoint/2010/main" val="1564868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1AD1D8-EB8F-8BE4-6A9D-FDCE772038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">
            <a:extLst>
              <a:ext uri="{FF2B5EF4-FFF2-40B4-BE49-F238E27FC236}">
                <a16:creationId xmlns:a16="http://schemas.microsoft.com/office/drawing/2014/main" id="{AE3E06D4-C695-EE43-AED2-F8F78CFF1E98}"/>
              </a:ext>
            </a:extLst>
          </p:cNvPr>
          <p:cNvSpPr>
            <a:spLocks noGrp="1"/>
          </p:cNvSpPr>
          <p:nvPr/>
        </p:nvSpPr>
        <p:spPr>
          <a:xfrm>
            <a:off x="605102" y="204760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defPPr>
              <a:defRPr lang="fi-FI"/>
            </a:defPPr>
            <a:lvl1pPr marL="0"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>
                <a:cs typeface="Calibri Light"/>
              </a:rPr>
              <a:t>...ja myös Lahdessa!</a:t>
            </a:r>
          </a:p>
        </p:txBody>
      </p:sp>
      <p:sp>
        <p:nvSpPr>
          <p:cNvPr id="4" name="Tekstiruutu 7">
            <a:extLst>
              <a:ext uri="{FF2B5EF4-FFF2-40B4-BE49-F238E27FC236}">
                <a16:creationId xmlns:a16="http://schemas.microsoft.com/office/drawing/2014/main" id="{A4F6F630-FFF8-254E-543B-0AD5C8441DF5}"/>
              </a:ext>
            </a:extLst>
          </p:cNvPr>
          <p:cNvSpPr txBox="1"/>
          <p:nvPr/>
        </p:nvSpPr>
        <p:spPr>
          <a:xfrm>
            <a:off x="511148" y="1328971"/>
            <a:ext cx="9332396" cy="579389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/>
              <a:buChar char="•"/>
            </a:pPr>
            <a:r>
              <a:rPr lang="fi-FI" sz="2000" dirty="0">
                <a:solidFill>
                  <a:srgbClr val="262626"/>
                </a:solidFill>
                <a:latin typeface="Avenir Next LT Pro"/>
                <a:ea typeface="Calibri"/>
                <a:cs typeface="Calibri"/>
              </a:rPr>
              <a:t>ESS 9.2.2021: </a:t>
            </a:r>
            <a:r>
              <a:rPr lang="fi-FI" sz="2000" dirty="0">
                <a:solidFill>
                  <a:srgbClr val="262626"/>
                </a:solidFill>
                <a:latin typeface="Avenir Next LT Pro"/>
                <a:ea typeface="Calibri"/>
                <a:cs typeface="Calibri"/>
                <a:hlinkClick r:id="rId2"/>
              </a:rPr>
              <a:t>Espanja ehdoton suosikki – Lahden tulevat kolmosluokkalaiset innostuivat kieliopinnoista</a:t>
            </a:r>
            <a:endParaRPr lang="fi-FI" sz="2000" dirty="0">
              <a:solidFill>
                <a:srgbClr val="262626"/>
              </a:solidFill>
              <a:latin typeface="Avenir Next LT Pro"/>
              <a:ea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fi-FI" sz="2000" dirty="0">
                <a:solidFill>
                  <a:srgbClr val="262626"/>
                </a:solidFill>
                <a:latin typeface="Avenir Next LT Pro"/>
                <a:ea typeface="Calibri"/>
                <a:cs typeface="Calibri"/>
              </a:rPr>
              <a:t>ESS 15.2.2021: </a:t>
            </a:r>
            <a:r>
              <a:rPr lang="fi-FI" sz="2400" dirty="0">
                <a:solidFill>
                  <a:srgbClr val="131415"/>
                </a:solidFill>
                <a:hlinkClick r:id="rId3"/>
              </a:rPr>
              <a:t>Lahdessa voi olla 10 vuoden päästä </a:t>
            </a:r>
            <a:endParaRPr lang="fi-FI" sz="2000" dirty="0">
              <a:solidFill>
                <a:srgbClr val="262626"/>
              </a:solidFill>
              <a:ea typeface="Calibri"/>
              <a:cs typeface="Calibri"/>
            </a:endParaRPr>
          </a:p>
          <a:p>
            <a:r>
              <a:rPr lang="fi-FI" sz="2400" dirty="0">
                <a:solidFill>
                  <a:srgbClr val="131415"/>
                </a:solidFill>
                <a:hlinkClick r:id="rId3"/>
              </a:rPr>
              <a:t>2 500 espanjaa puhuvaa nuorta</a:t>
            </a:r>
            <a:endParaRPr lang="fi-FI" sz="2000" dirty="0">
              <a:solidFill>
                <a:srgbClr val="262626"/>
              </a:solidFill>
              <a:latin typeface="Avenir Next LT Pro"/>
              <a:ea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ESS 17.1.2025 </a:t>
            </a:r>
            <a:r>
              <a:rPr lang="fi-FI" sz="2400" dirty="0">
                <a:solidFill>
                  <a:srgbClr val="000000"/>
                </a:solidFill>
                <a:ea typeface="+mn-lt"/>
                <a:cs typeface="+mn-lt"/>
                <a:hlinkClick r:id="rId4"/>
              </a:rPr>
              <a:t>Lahti aikoo poistaa valinnaisen ruotsin, venäjän ja kiinan alakoululaisten kielivalikoimasta</a:t>
            </a:r>
            <a:endParaRPr lang="fi-FI" sz="2400" dirty="0">
              <a:solidFill>
                <a:srgbClr val="000000"/>
              </a:solidFill>
              <a:ea typeface="+mn-lt"/>
              <a:cs typeface="+mn-lt"/>
            </a:endParaRPr>
          </a:p>
          <a:p>
            <a:pPr marL="342900" indent="-342900">
              <a:buFont typeface="Arial"/>
              <a:buChar char="•"/>
            </a:pPr>
            <a:endParaRPr lang="fi-FI" sz="1050">
              <a:solidFill>
                <a:srgbClr val="292B2C"/>
              </a:solidFill>
              <a:latin typeface="Open Sans"/>
              <a:ea typeface="Open Sans"/>
              <a:cs typeface="Open Sans"/>
            </a:endParaRPr>
          </a:p>
          <a:p>
            <a:pPr marL="457200"/>
            <a:r>
              <a:rPr lang="fi-FI" sz="2000" b="1" dirty="0">
                <a:solidFill>
                  <a:srgbClr val="262626"/>
                </a:solidFill>
                <a:ea typeface="+mn-lt"/>
                <a:cs typeface="+mn-lt"/>
              </a:rPr>
              <a:t>"</a:t>
            </a:r>
            <a:r>
              <a:rPr lang="fi-FI" sz="2000" dirty="0">
                <a:solidFill>
                  <a:srgbClr val="262626"/>
                </a:solidFill>
                <a:ea typeface="+mn-lt"/>
                <a:cs typeface="+mn-lt"/>
              </a:rPr>
              <a:t>Lahdessa on ollut elokuusta 2021 lähtien mahdollista aloittaa valinnaisen vieraan kielen opiskelu 3. luokalta alkaen.</a:t>
            </a:r>
          </a:p>
          <a:p>
            <a:pPr lvl="1"/>
            <a:r>
              <a:rPr lang="fi-FI" sz="2000" i="1" dirty="0">
                <a:solidFill>
                  <a:srgbClr val="262626"/>
                </a:solidFill>
                <a:ea typeface="+mn-lt"/>
                <a:cs typeface="+mn-lt"/>
              </a:rPr>
              <a:t>Syksyllä tehdyn kyselyn perusteella valinnaisista kielistä suosituin on espanja, jota Lahdessa opiskelee 3.–6. luokilla 1 033 oppilasta."</a:t>
            </a:r>
            <a:endParaRPr lang="fi-FI" sz="2000" i="1" dirty="0"/>
          </a:p>
          <a:p>
            <a:pPr marL="342900" indent="-342900">
              <a:buFont typeface="Arial"/>
              <a:buChar char="•"/>
            </a:pPr>
            <a:r>
              <a:rPr lang="fi-FI" sz="2400" b="1" u="sng" dirty="0">
                <a:solidFill>
                  <a:srgbClr val="262626"/>
                </a:solidFill>
                <a:ea typeface="+mn-lt"/>
                <a:cs typeface="+mn-lt"/>
              </a:rPr>
              <a:t>Yli kymmenen uutta ryhmää viime vuonna Lahdessa!</a:t>
            </a:r>
            <a:r>
              <a:rPr lang="fi-FI" sz="2400" dirty="0">
                <a:solidFill>
                  <a:srgbClr val="262626"/>
                </a:solidFill>
                <a:ea typeface="+mn-lt"/>
                <a:cs typeface="+mn-lt"/>
              </a:rPr>
              <a:t> </a:t>
            </a:r>
          </a:p>
          <a:p>
            <a:pPr marL="800100" lvl="1" indent="-342900">
              <a:buFont typeface="Courier New"/>
              <a:buChar char="o"/>
            </a:pPr>
            <a:r>
              <a:rPr lang="fi-FI" sz="2400" dirty="0">
                <a:solidFill>
                  <a:srgbClr val="262626"/>
                </a:solidFill>
                <a:ea typeface="+mn-lt"/>
                <a:cs typeface="+mn-lt"/>
              </a:rPr>
              <a:t>Koulunvaihdot (mm. </a:t>
            </a:r>
            <a:r>
              <a:rPr lang="fi-FI" sz="2400" dirty="0" err="1">
                <a:solidFill>
                  <a:srgbClr val="262626"/>
                </a:solidFill>
                <a:ea typeface="+mn-lt"/>
                <a:cs typeface="+mn-lt"/>
              </a:rPr>
              <a:t>luma</a:t>
            </a:r>
            <a:r>
              <a:rPr lang="fi-FI" sz="2400" dirty="0">
                <a:solidFill>
                  <a:srgbClr val="262626"/>
                </a:solidFill>
                <a:ea typeface="+mn-lt"/>
                <a:cs typeface="+mn-lt"/>
              </a:rPr>
              <a:t>-luokat, musaluokat, liikuntaluokat) --&gt; A2-kielen jatkuminen uudessa koulussa turvattu</a:t>
            </a:r>
          </a:p>
          <a:p>
            <a:pPr marL="342900" indent="-342900">
              <a:buFont typeface="Arial"/>
              <a:buChar char="•"/>
            </a:pPr>
            <a:r>
              <a:rPr lang="fi-FI" sz="2400" b="1" dirty="0">
                <a:solidFill>
                  <a:srgbClr val="262626"/>
                </a:solidFill>
                <a:ea typeface="+mn-lt"/>
                <a:cs typeface="+mn-lt"/>
              </a:rPr>
              <a:t>Ahtialassa on tullut uusi espanjanryhmä joka vuosi!</a:t>
            </a:r>
          </a:p>
          <a:p>
            <a:pPr marL="228600" indent="-228600">
              <a:buFont typeface="Arial"/>
              <a:buChar char="•"/>
            </a:pPr>
            <a:endParaRPr lang="fi-FI" sz="2400">
              <a:solidFill>
                <a:srgbClr val="262626"/>
              </a:solidFill>
              <a:ea typeface="+mn-lt"/>
              <a:cs typeface="+mn-lt"/>
            </a:endParaRPr>
          </a:p>
          <a:p>
            <a:pPr marL="228600" indent="-228600">
              <a:buFont typeface=""/>
              <a:buChar char="•"/>
            </a:pPr>
            <a:endParaRPr lang="fi-FI" sz="2400">
              <a:solidFill>
                <a:srgbClr val="262626"/>
              </a:solidFill>
              <a:ea typeface="+mn-lt"/>
              <a:cs typeface="+mn-lt"/>
            </a:endParaRPr>
          </a:p>
        </p:txBody>
      </p:sp>
      <p:pic>
        <p:nvPicPr>
          <p:cNvPr id="6" name="Kuva 5" descr="Amor España icono de la bandera del corazón | Foto Premium">
            <a:extLst>
              <a:ext uri="{FF2B5EF4-FFF2-40B4-BE49-F238E27FC236}">
                <a16:creationId xmlns:a16="http://schemas.microsoft.com/office/drawing/2014/main" id="{1C1406D8-D264-9B76-4837-23CB45EF81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1937" y="3263047"/>
            <a:ext cx="2159330" cy="2370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089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EDDBC0-A140-E9C3-D697-1D0D6F7311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Amor España icono de la bandera del corazón | Foto Premium">
            <a:extLst>
              <a:ext uri="{FF2B5EF4-FFF2-40B4-BE49-F238E27FC236}">
                <a16:creationId xmlns:a16="http://schemas.microsoft.com/office/drawing/2014/main" id="{195F3D79-098A-A1A0-2069-7423D3FE5C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1937" y="3263047"/>
            <a:ext cx="2159330" cy="2370503"/>
          </a:xfrm>
          <a:prstGeom prst="rect">
            <a:avLst/>
          </a:prstGeom>
        </p:spPr>
      </p:pic>
      <p:sp>
        <p:nvSpPr>
          <p:cNvPr id="4" name="Otsikko 1">
            <a:extLst>
              <a:ext uri="{FF2B5EF4-FFF2-40B4-BE49-F238E27FC236}">
                <a16:creationId xmlns:a16="http://schemas.microsoft.com/office/drawing/2014/main" id="{3AEB17D3-ECE5-68A6-EFAF-23C3458FE3EC}"/>
              </a:ext>
            </a:extLst>
          </p:cNvPr>
          <p:cNvSpPr>
            <a:spLocks noGrp="1"/>
          </p:cNvSpPr>
          <p:nvPr/>
        </p:nvSpPr>
        <p:spPr>
          <a:xfrm>
            <a:off x="741220" y="220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i-FI" dirty="0"/>
              <a:t>Espanja näkyy ja kuuluu </a:t>
            </a:r>
            <a:br>
              <a:rPr lang="fi-FI"/>
            </a:br>
            <a:r>
              <a:rPr lang="fi-FI" dirty="0"/>
              <a:t>arjessa</a:t>
            </a:r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A35D86B4-D9D3-71DD-8C42-50D31BDAB64A}"/>
              </a:ext>
            </a:extLst>
          </p:cNvPr>
          <p:cNvSpPr>
            <a:spLocks noGrp="1"/>
          </p:cNvSpPr>
          <p:nvPr/>
        </p:nvSpPr>
        <p:spPr>
          <a:xfrm>
            <a:off x="1130644" y="2546635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Urheilu: jalkapallo, </a:t>
            </a:r>
            <a:r>
              <a:rPr lang="fi-FI" dirty="0" err="1"/>
              <a:t>padel</a:t>
            </a:r>
            <a:r>
              <a:rPr lang="fi-FI" dirty="0"/>
              <a:t>, koripallo, pyöräily...</a:t>
            </a:r>
          </a:p>
          <a:p>
            <a:pPr>
              <a:buSzPct val="114999"/>
            </a:pPr>
            <a:r>
              <a:rPr lang="fi-FI" dirty="0"/>
              <a:t>Musiikki: </a:t>
            </a:r>
            <a:r>
              <a:rPr lang="fi-FI" dirty="0" err="1"/>
              <a:t>Shakira</a:t>
            </a:r>
            <a:r>
              <a:rPr lang="fi-FI" dirty="0"/>
              <a:t>, Jennifer Lopez, Enrique Iglesias, Luis </a:t>
            </a:r>
            <a:r>
              <a:rPr lang="fi-FI" dirty="0" err="1"/>
              <a:t>Fonsi</a:t>
            </a:r>
            <a:r>
              <a:rPr lang="fi-FI" dirty="0"/>
              <a:t>...</a:t>
            </a:r>
          </a:p>
          <a:p>
            <a:pPr>
              <a:buSzPct val="114999"/>
            </a:pPr>
            <a:r>
              <a:rPr lang="fi-FI" dirty="0"/>
              <a:t>Yritykset ja suomalaisten yritysten nimet: Santander, Seat, Amarillo, </a:t>
            </a:r>
            <a:r>
              <a:rPr lang="fi-FI" err="1"/>
              <a:t>Pancho</a:t>
            </a:r>
            <a:r>
              <a:rPr lang="fi-FI" dirty="0"/>
              <a:t> Villa, </a:t>
            </a:r>
            <a:r>
              <a:rPr lang="fi-FI" err="1"/>
              <a:t>Pincho</a:t>
            </a:r>
            <a:r>
              <a:rPr lang="fi-FI" dirty="0"/>
              <a:t> Nation (tapas-kulttuuri)... </a:t>
            </a:r>
          </a:p>
          <a:p>
            <a:pPr>
              <a:buSzPct val="114999"/>
            </a:pPr>
            <a:r>
              <a:rPr lang="fi-FI" dirty="0"/>
              <a:t>Elokuvat ja sarjat: La </a:t>
            </a:r>
            <a:r>
              <a:rPr lang="fi-FI" dirty="0" err="1"/>
              <a:t>promesa</a:t>
            </a:r>
            <a:r>
              <a:rPr lang="fi-FI" dirty="0"/>
              <a:t>, </a:t>
            </a:r>
            <a:r>
              <a:rPr lang="fi-FI" dirty="0" err="1"/>
              <a:t>Serranon</a:t>
            </a:r>
            <a:r>
              <a:rPr lang="fi-FI" dirty="0"/>
              <a:t> perhe jne...</a:t>
            </a:r>
          </a:p>
          <a:p>
            <a:pPr>
              <a:buSzPct val="114999"/>
            </a:pPr>
            <a:r>
              <a:rPr lang="fi-FI" dirty="0"/>
              <a:t>Internetin kolmanneksi puhutuin kieli (englannin ja kiinan jälkeen) </a:t>
            </a:r>
            <a:endParaRPr lang="fi-FI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fi-FI" sz="1600" dirty="0">
                <a:ea typeface="+mn-lt"/>
                <a:cs typeface="+mn-lt"/>
                <a:hlinkClick r:id="rId3"/>
              </a:rPr>
              <a:t>https://optimational.com/blog/top-10-popular-languages-used-internet/</a:t>
            </a:r>
            <a:endParaRPr lang="fi-FI" sz="1600"/>
          </a:p>
          <a:p>
            <a:pPr marL="0" indent="0">
              <a:buNone/>
            </a:pPr>
            <a:endParaRPr lang="fi-FI" dirty="0"/>
          </a:p>
          <a:p>
            <a:pPr>
              <a:buSzPct val="114999"/>
            </a:pPr>
            <a:endParaRPr lang="fi-FI"/>
          </a:p>
        </p:txBody>
      </p:sp>
      <p:pic>
        <p:nvPicPr>
          <p:cNvPr id="7" name="Kuva 6" descr="Kuva, joka sisältää kohteen henkilö, mies, yleisurheilu, urheilu&#10;&#10;Kuvaus luotu automaattisesti">
            <a:extLst>
              <a:ext uri="{FF2B5EF4-FFF2-40B4-BE49-F238E27FC236}">
                <a16:creationId xmlns:a16="http://schemas.microsoft.com/office/drawing/2014/main" id="{BE806E69-DAC7-8927-F414-EE37F02136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9725" y="554738"/>
            <a:ext cx="2743200" cy="1552575"/>
          </a:xfrm>
          <a:prstGeom prst="rect">
            <a:avLst/>
          </a:prstGeom>
        </p:spPr>
      </p:pic>
      <p:pic>
        <p:nvPicPr>
          <p:cNvPr id="8" name="Kuva 7" descr="Padel Player of the Week - Padel Mecca">
            <a:extLst>
              <a:ext uri="{FF2B5EF4-FFF2-40B4-BE49-F238E27FC236}">
                <a16:creationId xmlns:a16="http://schemas.microsoft.com/office/drawing/2014/main" id="{D6E697DA-83D8-AE5B-7A4A-C5903459B6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8" y="-2969"/>
            <a:ext cx="1684317" cy="2222666"/>
          </a:xfrm>
          <a:prstGeom prst="rect">
            <a:avLst/>
          </a:prstGeom>
        </p:spPr>
      </p:pic>
      <p:pic>
        <p:nvPicPr>
          <p:cNvPr id="9" name="Kuva 8" descr="Seat Logo and symbol, meaning, history, PNG, brand">
            <a:extLst>
              <a:ext uri="{FF2B5EF4-FFF2-40B4-BE49-F238E27FC236}">
                <a16:creationId xmlns:a16="http://schemas.microsoft.com/office/drawing/2014/main" id="{EE7DA51C-DFD3-338D-E4EE-35BD0515A2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46132" y="5580815"/>
            <a:ext cx="1981200" cy="1277772"/>
          </a:xfrm>
          <a:prstGeom prst="rect">
            <a:avLst/>
          </a:prstGeom>
        </p:spPr>
      </p:pic>
      <p:pic>
        <p:nvPicPr>
          <p:cNvPr id="10" name="Kuva 9" descr="Spain Wins the Women's World Cup with a 1-0 Victory Over England">
            <a:extLst>
              <a:ext uri="{FF2B5EF4-FFF2-40B4-BE49-F238E27FC236}">
                <a16:creationId xmlns:a16="http://schemas.microsoft.com/office/drawing/2014/main" id="{8CB265CC-7866-FABD-EAFC-56BFED42F3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70134" y="5236652"/>
            <a:ext cx="2616200" cy="1620982"/>
          </a:xfrm>
          <a:prstGeom prst="rect">
            <a:avLst/>
          </a:prstGeom>
        </p:spPr>
      </p:pic>
      <p:pic>
        <p:nvPicPr>
          <p:cNvPr id="11" name="Kuva 10" descr="The 10 Spanish Basketball Stars in the NBA | by Embassy of Spain USA |  SpainInTheUSA">
            <a:extLst>
              <a:ext uri="{FF2B5EF4-FFF2-40B4-BE49-F238E27FC236}">
                <a16:creationId xmlns:a16="http://schemas.microsoft.com/office/drawing/2014/main" id="{364B9DDD-2C5C-7770-9E5C-42BBC02664F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392689" y="3224905"/>
            <a:ext cx="1692877" cy="114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62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11CC94-D172-BD9A-B214-F1F2AAC4D7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Amor España icono de la bandera del corazón | Foto Premium">
            <a:extLst>
              <a:ext uri="{FF2B5EF4-FFF2-40B4-BE49-F238E27FC236}">
                <a16:creationId xmlns:a16="http://schemas.microsoft.com/office/drawing/2014/main" id="{1C1F2319-FB59-9273-504C-A5827BBB0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2301" y="4486865"/>
            <a:ext cx="2159330" cy="2370503"/>
          </a:xfrm>
          <a:prstGeom prst="rect">
            <a:avLst/>
          </a:prstGeom>
        </p:spPr>
      </p:pic>
      <p:sp>
        <p:nvSpPr>
          <p:cNvPr id="4" name="Otsikko 1">
            <a:extLst>
              <a:ext uri="{FF2B5EF4-FFF2-40B4-BE49-F238E27FC236}">
                <a16:creationId xmlns:a16="http://schemas.microsoft.com/office/drawing/2014/main" id="{8B06AD53-57C1-E732-A764-7AF86F2AAD2C}"/>
              </a:ext>
            </a:extLst>
          </p:cNvPr>
          <p:cNvSpPr>
            <a:spLocks noGrp="1"/>
          </p:cNvSpPr>
          <p:nvPr/>
        </p:nvSpPr>
        <p:spPr>
          <a:xfrm>
            <a:off x="-1497297" y="16867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defPPr>
              <a:defRPr lang="fi-FI"/>
            </a:defPPr>
            <a:lvl1pPr marL="0"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>
                <a:cs typeface="Calibri Light"/>
              </a:rPr>
              <a:t>Espanjan tunneilla:</a:t>
            </a:r>
          </a:p>
        </p:txBody>
      </p:sp>
      <p:sp>
        <p:nvSpPr>
          <p:cNvPr id="5" name="Tekstiruutu 5">
            <a:extLst>
              <a:ext uri="{FF2B5EF4-FFF2-40B4-BE49-F238E27FC236}">
                <a16:creationId xmlns:a16="http://schemas.microsoft.com/office/drawing/2014/main" id="{D6443D24-0CF6-7C76-186D-970340C71AA3}"/>
              </a:ext>
            </a:extLst>
          </p:cNvPr>
          <p:cNvSpPr txBox="1"/>
          <p:nvPr/>
        </p:nvSpPr>
        <p:spPr>
          <a:xfrm>
            <a:off x="122114" y="1259824"/>
            <a:ext cx="10700862" cy="63709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Font typeface=""/>
              <a:buChar char="•"/>
            </a:pPr>
            <a:r>
              <a:rPr lang="fi-FI" sz="2400" i="1" dirty="0">
                <a:solidFill>
                  <a:srgbClr val="262626"/>
                </a:solidFill>
                <a:cs typeface="Arial"/>
              </a:rPr>
              <a:t>Leikitään, pelataan, lauletaan, väritetään, katsotaan, kuunnellaan, kirjoitetaan, puhutaan, opitaan, nauretaan...</a:t>
            </a:r>
          </a:p>
          <a:p>
            <a:pPr marL="228600" indent="-228600">
              <a:buFont typeface=""/>
              <a:buChar char="•"/>
            </a:pPr>
            <a:r>
              <a:rPr lang="fi-FI" sz="2400" dirty="0">
                <a:solidFill>
                  <a:srgbClr val="262626"/>
                </a:solidFill>
                <a:cs typeface="Arial"/>
              </a:rPr>
              <a:t>Saadaan </a:t>
            </a:r>
            <a:r>
              <a:rPr lang="fi-FI" sz="2400" b="1" dirty="0">
                <a:solidFill>
                  <a:srgbClr val="262626"/>
                </a:solidFill>
                <a:cs typeface="Arial"/>
              </a:rPr>
              <a:t>ikioma upouusi kirja! (</a:t>
            </a:r>
            <a:r>
              <a:rPr lang="fi-FI" sz="2400" b="1" dirty="0" err="1">
                <a:solidFill>
                  <a:srgbClr val="262626"/>
                </a:solidFill>
                <a:cs typeface="Arial"/>
              </a:rPr>
              <a:t>Aventureros</a:t>
            </a:r>
            <a:r>
              <a:rPr lang="fi-FI" sz="2400" b="1" dirty="0">
                <a:solidFill>
                  <a:srgbClr val="262626"/>
                </a:solidFill>
                <a:cs typeface="Arial"/>
              </a:rPr>
              <a:t>)</a:t>
            </a:r>
            <a:r>
              <a:rPr lang="fi-FI" sz="2400" dirty="0">
                <a:solidFill>
                  <a:srgbClr val="262626"/>
                </a:solidFill>
                <a:cs typeface="Arial"/>
              </a:rPr>
              <a:t> </a:t>
            </a:r>
          </a:p>
          <a:p>
            <a:pPr marL="228600" indent="-228600">
              <a:buFont typeface=""/>
              <a:buChar char="•"/>
            </a:pPr>
            <a:r>
              <a:rPr lang="fi-FI" sz="2400" dirty="0">
                <a:solidFill>
                  <a:srgbClr val="262626"/>
                </a:solidFill>
                <a:cs typeface="Arial"/>
              </a:rPr>
              <a:t>Saadaan onnistumisen kokemuksia</a:t>
            </a:r>
          </a:p>
          <a:p>
            <a:pPr marL="685800" lvl="1" indent="-228600">
              <a:buFont typeface="Arial"/>
              <a:buChar char="•"/>
            </a:pPr>
            <a:r>
              <a:rPr lang="fi-FI" sz="2400" dirty="0">
                <a:solidFill>
                  <a:srgbClr val="262626"/>
                </a:solidFill>
                <a:cs typeface="Arial"/>
              </a:rPr>
              <a:t>espanjaa on </a:t>
            </a:r>
            <a:r>
              <a:rPr lang="fi-FI" sz="2400" b="1" dirty="0">
                <a:solidFill>
                  <a:srgbClr val="262626"/>
                </a:solidFill>
                <a:cs typeface="Arial"/>
              </a:rPr>
              <a:t>helppo ääntää ja kirjoittaa</a:t>
            </a:r>
          </a:p>
          <a:p>
            <a:pPr marL="685800" lvl="1" indent="-228600">
              <a:buFont typeface="Arial"/>
              <a:buChar char="•"/>
            </a:pPr>
            <a:r>
              <a:rPr lang="fi-FI" sz="2400" b="1" dirty="0">
                <a:solidFill>
                  <a:srgbClr val="262626"/>
                </a:solidFill>
                <a:cs typeface="Arial"/>
              </a:rPr>
              <a:t>englannin osaaminen auttaa paljon ja englannin oppiminen helpottuu</a:t>
            </a:r>
            <a:r>
              <a:rPr lang="fi-FI" sz="2400" dirty="0">
                <a:solidFill>
                  <a:srgbClr val="262626"/>
                </a:solidFill>
                <a:cs typeface="Arial"/>
              </a:rPr>
              <a:t>:</a:t>
            </a:r>
          </a:p>
          <a:p>
            <a:pPr lvl="1"/>
            <a:r>
              <a:rPr lang="fi-FI" sz="2400" i="1" err="1">
                <a:solidFill>
                  <a:srgbClr val="262626"/>
                </a:solidFill>
                <a:latin typeface="Verdana"/>
                <a:ea typeface="Verdana"/>
                <a:cs typeface="Arial"/>
              </a:rPr>
              <a:t>Posibilidad</a:t>
            </a:r>
            <a:r>
              <a:rPr lang="fi-FI" sz="2400" i="1" dirty="0">
                <a:solidFill>
                  <a:srgbClr val="262626"/>
                </a:solidFill>
                <a:latin typeface="Verdana"/>
                <a:ea typeface="Verdana"/>
                <a:cs typeface="Arial"/>
              </a:rPr>
              <a:t>, </a:t>
            </a:r>
            <a:r>
              <a:rPr lang="fi-FI" sz="2400" i="1" err="1">
                <a:solidFill>
                  <a:srgbClr val="262626"/>
                </a:solidFill>
                <a:latin typeface="Verdana"/>
                <a:ea typeface="Verdana"/>
                <a:cs typeface="Arial"/>
              </a:rPr>
              <a:t>interesante</a:t>
            </a:r>
            <a:r>
              <a:rPr lang="fi-FI" sz="2400" i="1" dirty="0">
                <a:solidFill>
                  <a:srgbClr val="262626"/>
                </a:solidFill>
                <a:latin typeface="Verdana"/>
                <a:ea typeface="Verdana"/>
                <a:cs typeface="Arial"/>
              </a:rPr>
              <a:t>, </a:t>
            </a:r>
            <a:r>
              <a:rPr lang="fi-FI" sz="2400" i="1" err="1">
                <a:solidFill>
                  <a:srgbClr val="262626"/>
                </a:solidFill>
                <a:latin typeface="Verdana"/>
                <a:ea typeface="Verdana"/>
                <a:cs typeface="Arial"/>
              </a:rPr>
              <a:t>animal</a:t>
            </a:r>
            <a:r>
              <a:rPr lang="fi-FI" sz="2400" i="1" dirty="0">
                <a:solidFill>
                  <a:srgbClr val="262626"/>
                </a:solidFill>
                <a:latin typeface="Verdana"/>
                <a:ea typeface="Verdana"/>
                <a:cs typeface="Arial"/>
              </a:rPr>
              <a:t>, </a:t>
            </a:r>
            <a:r>
              <a:rPr lang="fi-FI" sz="2400" i="1" err="1">
                <a:solidFill>
                  <a:srgbClr val="262626"/>
                </a:solidFill>
                <a:latin typeface="Verdana"/>
                <a:ea typeface="Verdana"/>
                <a:cs typeface="Arial"/>
              </a:rPr>
              <a:t>familia</a:t>
            </a:r>
            <a:r>
              <a:rPr lang="fi-FI" sz="2400" i="1" dirty="0">
                <a:solidFill>
                  <a:srgbClr val="262626"/>
                </a:solidFill>
                <a:latin typeface="Verdana"/>
                <a:ea typeface="Verdana"/>
                <a:cs typeface="Arial"/>
              </a:rPr>
              <a:t>, </a:t>
            </a:r>
            <a:r>
              <a:rPr lang="fi-FI" sz="2400" i="1" err="1">
                <a:solidFill>
                  <a:srgbClr val="262626"/>
                </a:solidFill>
                <a:latin typeface="Verdana"/>
                <a:ea typeface="Verdana"/>
                <a:cs typeface="Arial"/>
              </a:rPr>
              <a:t>normal</a:t>
            </a:r>
            <a:r>
              <a:rPr lang="fi-FI" sz="2400" i="1" dirty="0">
                <a:solidFill>
                  <a:srgbClr val="262626"/>
                </a:solidFill>
                <a:latin typeface="Verdana"/>
                <a:ea typeface="Verdana"/>
                <a:cs typeface="Arial"/>
              </a:rPr>
              <a:t>, </a:t>
            </a:r>
            <a:r>
              <a:rPr lang="fi-FI" sz="2400" i="1" err="1">
                <a:solidFill>
                  <a:srgbClr val="262626"/>
                </a:solidFill>
                <a:latin typeface="Verdana"/>
                <a:ea typeface="Verdana"/>
                <a:cs typeface="Arial"/>
              </a:rPr>
              <a:t>original</a:t>
            </a:r>
            <a:r>
              <a:rPr lang="fi-FI" sz="2400" i="1" dirty="0">
                <a:solidFill>
                  <a:srgbClr val="262626"/>
                </a:solidFill>
                <a:latin typeface="Verdana"/>
                <a:ea typeface="Verdana"/>
                <a:cs typeface="Arial"/>
              </a:rPr>
              <a:t>, </a:t>
            </a:r>
          </a:p>
          <a:p>
            <a:pPr lvl="1"/>
            <a:r>
              <a:rPr lang="fi-FI" sz="2400" i="1" dirty="0" err="1">
                <a:solidFill>
                  <a:srgbClr val="262626"/>
                </a:solidFill>
                <a:latin typeface="Verdana"/>
                <a:ea typeface="Verdana"/>
                <a:cs typeface="Arial"/>
              </a:rPr>
              <a:t>simple</a:t>
            </a:r>
            <a:r>
              <a:rPr lang="fi-FI" sz="2400" i="1" dirty="0">
                <a:solidFill>
                  <a:srgbClr val="262626"/>
                </a:solidFill>
                <a:latin typeface="Verdana"/>
                <a:ea typeface="Verdana"/>
                <a:cs typeface="Arial"/>
              </a:rPr>
              <a:t>, </a:t>
            </a:r>
            <a:r>
              <a:rPr lang="fi-FI" sz="2400" i="1" dirty="0" err="1">
                <a:solidFill>
                  <a:srgbClr val="262626"/>
                </a:solidFill>
                <a:latin typeface="Verdana"/>
                <a:ea typeface="Verdana"/>
                <a:cs typeface="Arial"/>
              </a:rPr>
              <a:t>social</a:t>
            </a:r>
            <a:r>
              <a:rPr lang="fi-FI" sz="2400" i="1" dirty="0">
                <a:solidFill>
                  <a:srgbClr val="262626"/>
                </a:solidFill>
                <a:latin typeface="Verdana"/>
                <a:ea typeface="Verdana"/>
                <a:cs typeface="Arial"/>
              </a:rPr>
              <a:t>, </a:t>
            </a:r>
            <a:r>
              <a:rPr lang="fi-FI" sz="2400" i="1" dirty="0" err="1">
                <a:solidFill>
                  <a:srgbClr val="262626"/>
                </a:solidFill>
                <a:latin typeface="Verdana"/>
                <a:ea typeface="Verdana"/>
                <a:cs typeface="Arial"/>
              </a:rPr>
              <a:t>total</a:t>
            </a:r>
            <a:r>
              <a:rPr lang="fi-FI" sz="2400" i="1" dirty="0">
                <a:solidFill>
                  <a:srgbClr val="262626"/>
                </a:solidFill>
                <a:latin typeface="Verdana"/>
                <a:ea typeface="Verdana"/>
                <a:cs typeface="Arial"/>
              </a:rPr>
              <a:t>, </a:t>
            </a:r>
            <a:r>
              <a:rPr lang="fi-FI" sz="2400" i="1" dirty="0" err="1">
                <a:solidFill>
                  <a:srgbClr val="262626"/>
                </a:solidFill>
                <a:latin typeface="Verdana"/>
                <a:ea typeface="Verdana"/>
                <a:cs typeface="Arial"/>
              </a:rPr>
              <a:t>usual</a:t>
            </a:r>
            <a:r>
              <a:rPr lang="fi-FI" sz="2400" i="1" dirty="0">
                <a:solidFill>
                  <a:srgbClr val="262626"/>
                </a:solidFill>
                <a:latin typeface="Verdana"/>
                <a:ea typeface="Verdana"/>
                <a:cs typeface="Arial"/>
              </a:rPr>
              <a:t>, </a:t>
            </a:r>
            <a:r>
              <a:rPr lang="fi-FI" sz="2400" i="1" dirty="0" err="1">
                <a:solidFill>
                  <a:srgbClr val="262626"/>
                </a:solidFill>
                <a:latin typeface="Verdana"/>
                <a:ea typeface="Verdana"/>
                <a:cs typeface="Arial"/>
              </a:rPr>
              <a:t>diferente</a:t>
            </a:r>
            <a:r>
              <a:rPr lang="fi-FI" sz="2400" i="1" dirty="0">
                <a:solidFill>
                  <a:srgbClr val="262626"/>
                </a:solidFill>
                <a:latin typeface="Verdana"/>
                <a:ea typeface="Verdana"/>
                <a:cs typeface="Arial"/>
              </a:rPr>
              <a:t>, </a:t>
            </a:r>
            <a:r>
              <a:rPr lang="fi-FI" sz="2400" i="1" dirty="0" err="1">
                <a:solidFill>
                  <a:srgbClr val="262626"/>
                </a:solidFill>
                <a:latin typeface="Verdana"/>
                <a:ea typeface="Verdana"/>
                <a:cs typeface="Arial"/>
              </a:rPr>
              <a:t>automático</a:t>
            </a:r>
            <a:r>
              <a:rPr lang="fi-FI" sz="2400" i="1" dirty="0">
                <a:solidFill>
                  <a:srgbClr val="262626"/>
                </a:solidFill>
                <a:latin typeface="Verdana"/>
                <a:ea typeface="Verdana"/>
                <a:cs typeface="Arial"/>
              </a:rPr>
              <a:t>, </a:t>
            </a:r>
            <a:r>
              <a:rPr lang="fi-FI" sz="2400" i="1" dirty="0" err="1">
                <a:solidFill>
                  <a:srgbClr val="262626"/>
                </a:solidFill>
                <a:latin typeface="Verdana"/>
                <a:ea typeface="Verdana"/>
                <a:cs typeface="Arial"/>
              </a:rPr>
              <a:t>vocabulario</a:t>
            </a:r>
            <a:r>
              <a:rPr lang="fi-FI" sz="2400" i="1" dirty="0">
                <a:solidFill>
                  <a:srgbClr val="262626"/>
                </a:solidFill>
                <a:latin typeface="Verdana"/>
                <a:ea typeface="Verdana"/>
                <a:cs typeface="Arial"/>
              </a:rPr>
              <a:t> etc...</a:t>
            </a:r>
            <a:endParaRPr lang="fi-FI"/>
          </a:p>
          <a:p>
            <a:pPr marL="685800" lvl="1" indent="-228600">
              <a:buFont typeface="Arial,Sans-Serif"/>
              <a:buChar char="•"/>
            </a:pPr>
            <a:r>
              <a:rPr lang="fi-FI" sz="2400" dirty="0">
                <a:solidFill>
                  <a:srgbClr val="262626"/>
                </a:solidFill>
                <a:latin typeface="Avenir Next LT Pro"/>
                <a:ea typeface="Verdana"/>
                <a:cs typeface="Arial"/>
              </a:rPr>
              <a:t>Myös monien muiden kielten opettelu helpottuu. Esimerkiksi</a:t>
            </a:r>
          </a:p>
          <a:p>
            <a:pPr lvl="1"/>
            <a:r>
              <a:rPr lang="fi-FI" sz="2400" dirty="0">
                <a:solidFill>
                  <a:srgbClr val="262626"/>
                </a:solidFill>
                <a:latin typeface="Avenir Next LT Pro"/>
                <a:ea typeface="Verdana"/>
                <a:cs typeface="Arial"/>
              </a:rPr>
              <a:t> italian, portugalin, saksan, ranskan jne...</a:t>
            </a:r>
            <a:endParaRPr lang="fi-FI" dirty="0"/>
          </a:p>
          <a:p>
            <a:pPr marL="228600" indent="-228600">
              <a:buFont typeface="Arial,Sans-Serif"/>
              <a:buChar char="•"/>
            </a:pPr>
            <a:r>
              <a:rPr lang="fi-FI" sz="2400" dirty="0">
                <a:solidFill>
                  <a:srgbClr val="262626"/>
                </a:solidFill>
                <a:latin typeface="Avenir Next LT Pro"/>
                <a:ea typeface="Verdana"/>
                <a:cs typeface="Arial"/>
              </a:rPr>
              <a:t>Opitaan työskentelemään ryhmässä</a:t>
            </a:r>
          </a:p>
          <a:p>
            <a:pPr marL="228600" indent="-228600">
              <a:buFont typeface="Arial,Sans-Serif"/>
              <a:buChar char="•"/>
            </a:pPr>
            <a:r>
              <a:rPr lang="fi-FI" sz="2400" dirty="0">
                <a:solidFill>
                  <a:srgbClr val="262626"/>
                </a:solidFill>
                <a:latin typeface="Avenir Next LT Pro"/>
                <a:ea typeface="Verdana"/>
                <a:cs typeface="Arial"/>
              </a:rPr>
              <a:t>Syvennetään  identiteettiä oppijana</a:t>
            </a:r>
          </a:p>
          <a:p>
            <a:pPr marL="800100" lvl="1" indent="-342900">
              <a:buFont typeface="Arial"/>
              <a:buChar char="•"/>
            </a:pPr>
            <a:endParaRPr lang="fi-FI" sz="2400">
              <a:solidFill>
                <a:srgbClr val="262626"/>
              </a:solidFill>
              <a:latin typeface="Verdana"/>
              <a:ea typeface="Verdana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fi-FI" sz="2400" i="1">
              <a:solidFill>
                <a:srgbClr val="262626"/>
              </a:solidFill>
              <a:latin typeface="Verdana"/>
              <a:ea typeface="Verdana"/>
              <a:cs typeface="Arial"/>
            </a:endParaRPr>
          </a:p>
          <a:p>
            <a:pPr marL="228600" indent="-228600">
              <a:buFont typeface=""/>
              <a:buChar char="•"/>
            </a:pPr>
            <a:endParaRPr lang="fi-FI" sz="2400">
              <a:solidFill>
                <a:srgbClr val="262626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993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22AB12-C06E-0A40-E4CE-BA8FBDB327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Amor España icono de la bandera del corazón | Foto Premium">
            <a:extLst>
              <a:ext uri="{FF2B5EF4-FFF2-40B4-BE49-F238E27FC236}">
                <a16:creationId xmlns:a16="http://schemas.microsoft.com/office/drawing/2014/main" id="{F5316650-FC99-385A-3662-768EF24D1B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6028" y="3263047"/>
            <a:ext cx="2159330" cy="2370503"/>
          </a:xfrm>
          <a:prstGeom prst="rect">
            <a:avLst/>
          </a:prstGeom>
        </p:spPr>
      </p:pic>
      <p:pic>
        <p:nvPicPr>
          <p:cNvPr id="2" name="Kuva 1" descr="Dibujo de estudiar mucho. pintado por en Dibujos.net el día 22-10-20 a las  00:09:01. Imprime, pinta o colorea tus propios dibujos!">
            <a:extLst>
              <a:ext uri="{FF2B5EF4-FFF2-40B4-BE49-F238E27FC236}">
                <a16:creationId xmlns:a16="http://schemas.microsoft.com/office/drawing/2014/main" id="{209A9BFF-2B64-C264-C2E6-F7900C6E0F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9045" y="-28139"/>
            <a:ext cx="2228603" cy="1723308"/>
          </a:xfrm>
          <a:prstGeom prst="rect">
            <a:avLst/>
          </a:prstGeom>
        </p:spPr>
      </p:pic>
      <p:sp>
        <p:nvSpPr>
          <p:cNvPr id="4" name="Otsikko 1">
            <a:extLst>
              <a:ext uri="{FF2B5EF4-FFF2-40B4-BE49-F238E27FC236}">
                <a16:creationId xmlns:a16="http://schemas.microsoft.com/office/drawing/2014/main" id="{3744C3A0-304D-D040-E2E2-EA24B3A58B23}"/>
              </a:ext>
            </a:extLst>
          </p:cNvPr>
          <p:cNvSpPr>
            <a:spLocks noGrp="1"/>
          </p:cNvSpPr>
          <p:nvPr/>
        </p:nvSpPr>
        <p:spPr>
          <a:xfrm>
            <a:off x="674375" y="180548"/>
            <a:ext cx="9294417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defPPr>
              <a:defRPr lang="fi-FI"/>
            </a:defPPr>
            <a:lvl1pPr marL="0"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>
                <a:cs typeface="Calibri Light"/>
              </a:rPr>
              <a:t>Espanjan opiskelun aihealueita: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A245DF70-E6E9-5329-0202-2F0F8EDCD1B0}"/>
              </a:ext>
            </a:extLst>
          </p:cNvPr>
          <p:cNvSpPr txBox="1"/>
          <p:nvPr/>
        </p:nvSpPr>
        <p:spPr>
          <a:xfrm>
            <a:off x="130673" y="1601240"/>
            <a:ext cx="10964913" cy="452431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lvl="1" indent="-228600">
              <a:buFont typeface=""/>
              <a:buChar char="•"/>
            </a:pPr>
            <a:r>
              <a:rPr lang="fi-FI" sz="2400" b="1">
                <a:solidFill>
                  <a:srgbClr val="262626"/>
                </a:solidFill>
                <a:cs typeface="Arial"/>
              </a:rPr>
              <a:t>3. luokka:</a:t>
            </a:r>
            <a:r>
              <a:rPr lang="fi-FI" sz="2400">
                <a:solidFill>
                  <a:srgbClr val="262626"/>
                </a:solidFill>
                <a:cs typeface="Arial"/>
              </a:rPr>
              <a:t> tervehtiminen, esittäytyminen, lukusanat 0-20, värejä, perhesanasto, artikkelit, koulusanasto, olla-verbin eri merkitykset, -</a:t>
            </a:r>
            <a:r>
              <a:rPr lang="fi-FI" sz="2400" err="1">
                <a:solidFill>
                  <a:srgbClr val="262626"/>
                </a:solidFill>
                <a:cs typeface="Arial"/>
              </a:rPr>
              <a:t>ar</a:t>
            </a:r>
            <a:r>
              <a:rPr lang="fi-FI" sz="2400">
                <a:solidFill>
                  <a:srgbClr val="262626"/>
                </a:solidFill>
                <a:cs typeface="Arial"/>
              </a:rPr>
              <a:t>-verbien taivutus...</a:t>
            </a:r>
            <a:endParaRPr lang="fi-FI"/>
          </a:p>
          <a:p>
            <a:pPr marL="685800" lvl="1" indent="-228600">
              <a:buFont typeface=""/>
              <a:buChar char="•"/>
            </a:pPr>
            <a:r>
              <a:rPr lang="fi-FI" sz="2400" b="1">
                <a:solidFill>
                  <a:srgbClr val="262626"/>
                </a:solidFill>
                <a:cs typeface="Arial"/>
              </a:rPr>
              <a:t>4. luokka:</a:t>
            </a:r>
            <a:r>
              <a:rPr lang="fi-FI" sz="2400">
                <a:solidFill>
                  <a:srgbClr val="262626"/>
                </a:solidFill>
                <a:cs typeface="Arial"/>
              </a:rPr>
              <a:t> eläinsanasto, vapaa-ajan sanasto, tunnesanasto, vaatesanasto, sääsanastoa, lukusanat 20-100, -</a:t>
            </a:r>
            <a:r>
              <a:rPr lang="fi-FI" sz="2400" err="1">
                <a:solidFill>
                  <a:srgbClr val="262626"/>
                </a:solidFill>
                <a:cs typeface="Arial"/>
              </a:rPr>
              <a:t>er</a:t>
            </a:r>
            <a:r>
              <a:rPr lang="fi-FI" sz="2400">
                <a:solidFill>
                  <a:srgbClr val="262626"/>
                </a:solidFill>
                <a:cs typeface="Arial"/>
              </a:rPr>
              <a:t> ja –</a:t>
            </a:r>
            <a:r>
              <a:rPr lang="fi-FI" sz="2400" err="1">
                <a:solidFill>
                  <a:srgbClr val="262626"/>
                </a:solidFill>
                <a:cs typeface="Arial"/>
              </a:rPr>
              <a:t>ir</a:t>
            </a:r>
            <a:r>
              <a:rPr lang="fi-FI" sz="2400">
                <a:solidFill>
                  <a:srgbClr val="262626"/>
                </a:solidFill>
                <a:cs typeface="Arial"/>
              </a:rPr>
              <a:t> –verbien taivutus</a:t>
            </a:r>
          </a:p>
          <a:p>
            <a:pPr marL="685800" lvl="1" indent="-228600">
              <a:buFont typeface=""/>
              <a:buChar char="•"/>
            </a:pPr>
            <a:r>
              <a:rPr lang="fi-FI" sz="2400" b="1">
                <a:solidFill>
                  <a:srgbClr val="262626"/>
                </a:solidFill>
                <a:cs typeface="Arial"/>
              </a:rPr>
              <a:t>5. luokka:</a:t>
            </a:r>
            <a:r>
              <a:rPr lang="fi-FI" sz="2400">
                <a:solidFill>
                  <a:srgbClr val="262626"/>
                </a:solidFill>
                <a:cs typeface="Arial"/>
              </a:rPr>
              <a:t> asuinympäristö, kulkuneuvot, eläimiä, kehonosat &amp; vaatteita, kuukaudet ja vuodenajat, </a:t>
            </a:r>
            <a:r>
              <a:rPr lang="fi-FI" sz="2400" err="1">
                <a:solidFill>
                  <a:srgbClr val="262626"/>
                </a:solidFill>
                <a:cs typeface="Arial"/>
              </a:rPr>
              <a:t>hay</a:t>
            </a:r>
            <a:r>
              <a:rPr lang="fi-FI" sz="2400">
                <a:solidFill>
                  <a:srgbClr val="262626"/>
                </a:solidFill>
                <a:cs typeface="Arial"/>
              </a:rPr>
              <a:t>-verbi... </a:t>
            </a:r>
          </a:p>
          <a:p>
            <a:pPr marL="685800" lvl="1" indent="-228600">
              <a:buFont typeface=""/>
              <a:buChar char="•"/>
            </a:pPr>
            <a:r>
              <a:rPr lang="fi-FI" sz="2400" b="1">
                <a:solidFill>
                  <a:srgbClr val="262626"/>
                </a:solidFill>
                <a:cs typeface="Arial"/>
              </a:rPr>
              <a:t>6. luokka:</a:t>
            </a:r>
            <a:r>
              <a:rPr lang="fi-FI" sz="2400">
                <a:solidFill>
                  <a:srgbClr val="262626"/>
                </a:solidFill>
                <a:cs typeface="Arial"/>
              </a:rPr>
              <a:t> kodin koti ja huoneet, arkiaskareet, luontosanasto, ammatit, ravintolafraasit, datiiviverbit </a:t>
            </a:r>
            <a:r>
              <a:rPr lang="fi-FI" sz="2400" err="1">
                <a:solidFill>
                  <a:srgbClr val="262626"/>
                </a:solidFill>
                <a:cs typeface="Arial"/>
              </a:rPr>
              <a:t>encantar</a:t>
            </a:r>
            <a:r>
              <a:rPr lang="fi-FI" sz="2400">
                <a:solidFill>
                  <a:srgbClr val="262626"/>
                </a:solidFill>
                <a:cs typeface="Arial"/>
              </a:rPr>
              <a:t> ja </a:t>
            </a:r>
            <a:r>
              <a:rPr lang="fi-FI" sz="2400" err="1">
                <a:solidFill>
                  <a:srgbClr val="262626"/>
                </a:solidFill>
                <a:cs typeface="Arial"/>
              </a:rPr>
              <a:t>interesar</a:t>
            </a:r>
            <a:r>
              <a:rPr lang="fi-FI" sz="2400">
                <a:solidFill>
                  <a:srgbClr val="262626"/>
                </a:solidFill>
                <a:cs typeface="Arial"/>
              </a:rPr>
              <a:t>, paikan ilmauksia....</a:t>
            </a:r>
          </a:p>
          <a:p>
            <a:pPr marL="685800" lvl="1" indent="-228600">
              <a:buFont typeface=""/>
              <a:buChar char="•"/>
            </a:pPr>
            <a:endParaRPr lang="fi-FI" sz="2400">
              <a:solidFill>
                <a:srgbClr val="262626"/>
              </a:solidFill>
              <a:cs typeface="Arial"/>
            </a:endParaRPr>
          </a:p>
          <a:p>
            <a:pPr lvl="1"/>
            <a:r>
              <a:rPr lang="fi-FI" sz="2400">
                <a:solidFill>
                  <a:srgbClr val="262626"/>
                </a:solidFill>
                <a:cs typeface="Arial"/>
              </a:rPr>
              <a:t>Vuosiluokkatasoiset sisällöt voivat hieman muuttua tilanteesta ja ryhmästä </a:t>
            </a:r>
          </a:p>
          <a:p>
            <a:pPr lvl="1"/>
            <a:r>
              <a:rPr lang="fi-FI" sz="2400">
                <a:solidFill>
                  <a:srgbClr val="262626"/>
                </a:solidFill>
                <a:cs typeface="Arial"/>
              </a:rPr>
              <a:t>riippuen. 3. ja 4. luokalla on kuitenkin </a:t>
            </a:r>
            <a:r>
              <a:rPr lang="fi-FI" sz="2400" err="1">
                <a:solidFill>
                  <a:srgbClr val="262626"/>
                </a:solidFill>
                <a:cs typeface="Arial"/>
              </a:rPr>
              <a:t>Aventureros</a:t>
            </a:r>
            <a:r>
              <a:rPr lang="fi-FI" sz="2400">
                <a:solidFill>
                  <a:srgbClr val="262626"/>
                </a:solidFill>
                <a:cs typeface="Arial"/>
              </a:rPr>
              <a:t> 1 –kirja, 5. ja 6. luokalla </a:t>
            </a:r>
            <a:r>
              <a:rPr lang="fi-FI" sz="2400" err="1">
                <a:solidFill>
                  <a:srgbClr val="262626"/>
                </a:solidFill>
                <a:cs typeface="Arial"/>
              </a:rPr>
              <a:t>Aventureros</a:t>
            </a:r>
            <a:r>
              <a:rPr lang="fi-FI" sz="2400">
                <a:solidFill>
                  <a:srgbClr val="262626"/>
                </a:solidFill>
                <a:cs typeface="Arial"/>
              </a:rPr>
              <a:t> 2 –kirja.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91309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D7FCDC-E6BB-5F2E-95A7-3A77ED1DFE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Amor España icono de la bandera del corazón | Foto Premium">
            <a:extLst>
              <a:ext uri="{FF2B5EF4-FFF2-40B4-BE49-F238E27FC236}">
                <a16:creationId xmlns:a16="http://schemas.microsoft.com/office/drawing/2014/main" id="{5C43C39A-F65B-E2AB-0D53-C41CB121C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7392" y="3747956"/>
            <a:ext cx="2159330" cy="2370503"/>
          </a:xfrm>
          <a:prstGeom prst="rect">
            <a:avLst/>
          </a:prstGeom>
        </p:spPr>
      </p:pic>
      <p:sp>
        <p:nvSpPr>
          <p:cNvPr id="6" name="Otsikko 1">
            <a:extLst>
              <a:ext uri="{FF2B5EF4-FFF2-40B4-BE49-F238E27FC236}">
                <a16:creationId xmlns:a16="http://schemas.microsoft.com/office/drawing/2014/main" id="{FBD19F04-6199-5D2F-3956-2CA732478F1F}"/>
              </a:ext>
            </a:extLst>
          </p:cNvPr>
          <p:cNvSpPr>
            <a:spLocks noGrp="1"/>
          </p:cNvSpPr>
          <p:nvPr/>
        </p:nvSpPr>
        <p:spPr>
          <a:xfrm>
            <a:off x="762936" y="-235343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defPPr>
              <a:defRPr lang="fi-FI"/>
            </a:defPPr>
            <a:lvl1pPr marL="0"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>
                <a:cs typeface="Calibri Light"/>
              </a:rPr>
              <a:t>Matkustaminen ja työmahdollisuudet</a:t>
            </a:r>
          </a:p>
        </p:txBody>
      </p:sp>
      <p:sp>
        <p:nvSpPr>
          <p:cNvPr id="7" name="Tekstiruutu 4">
            <a:extLst>
              <a:ext uri="{FF2B5EF4-FFF2-40B4-BE49-F238E27FC236}">
                <a16:creationId xmlns:a16="http://schemas.microsoft.com/office/drawing/2014/main" id="{311BE9EF-22C4-8D31-B32C-5E9F3AA17080}"/>
              </a:ext>
            </a:extLst>
          </p:cNvPr>
          <p:cNvSpPr txBox="1"/>
          <p:nvPr/>
        </p:nvSpPr>
        <p:spPr>
          <a:xfrm>
            <a:off x="619908" y="1070419"/>
            <a:ext cx="11237305" cy="267765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Font typeface=""/>
              <a:buChar char="•"/>
            </a:pPr>
            <a:r>
              <a:rPr lang="fi-FI" sz="2000" dirty="0">
                <a:solidFill>
                  <a:srgbClr val="262626"/>
                </a:solidFill>
                <a:cs typeface="Arial"/>
              </a:rPr>
              <a:t>Suositut lomakohteet (Espanja, Kanarian saaret, Etelä- ja Pohjois-Amerikka.</a:t>
            </a:r>
          </a:p>
          <a:p>
            <a:pPr marL="228600" indent="-228600">
              <a:buFont typeface=""/>
              <a:buChar char="•"/>
            </a:pPr>
            <a:r>
              <a:rPr lang="fi-FI" sz="2000" dirty="0">
                <a:solidFill>
                  <a:srgbClr val="262626"/>
                </a:solidFill>
                <a:ea typeface="+mn-lt"/>
                <a:cs typeface="Arial"/>
              </a:rPr>
              <a:t>Niin nopeasti kasvava kieli (ja kasvavat markkina-alueet), että osaaminen on tulevaisuudessa valtti. </a:t>
            </a:r>
          </a:p>
          <a:p>
            <a:pPr marL="685800" lvl="1" indent="-228600">
              <a:buFont typeface="Courier New"/>
              <a:buChar char="o"/>
            </a:pPr>
            <a:r>
              <a:rPr lang="fi-FI" sz="2000" dirty="0">
                <a:solidFill>
                  <a:srgbClr val="262626"/>
                </a:solidFill>
                <a:ea typeface="+mn-lt"/>
                <a:cs typeface="Arial"/>
              </a:rPr>
              <a:t>15% paperialasta painotti erityisesti espanjan osaamista jo 2010. Espanjaa tulevaisuudessa olennaisena kielenä piti 25% kaikista yrityksistä </a:t>
            </a:r>
            <a:r>
              <a:rPr lang="fi-FI" sz="2000" dirty="0">
                <a:solidFill>
                  <a:srgbClr val="262626"/>
                </a:solidFill>
                <a:ea typeface="+mn-lt"/>
                <a:cs typeface="Arial"/>
                <a:hlinkClick r:id="rId3"/>
              </a:rPr>
              <a:t>(EK koulutustiedustelu 2009</a:t>
            </a:r>
            <a:r>
              <a:rPr lang="fi-FI" sz="2000" dirty="0">
                <a:solidFill>
                  <a:srgbClr val="262626"/>
                </a:solidFill>
                <a:ea typeface="+mn-lt"/>
                <a:cs typeface="Arial"/>
              </a:rPr>
              <a:t>). </a:t>
            </a:r>
            <a:endParaRPr lang="fi-FI" dirty="0"/>
          </a:p>
          <a:p>
            <a:pPr marL="228600" indent="-228600">
              <a:buFont typeface=""/>
              <a:buChar char="•"/>
            </a:pPr>
            <a:r>
              <a:rPr lang="fi-FI" sz="2000" dirty="0">
                <a:solidFill>
                  <a:srgbClr val="262626"/>
                </a:solidFill>
                <a:ea typeface="+mn-lt"/>
                <a:cs typeface="Arial"/>
              </a:rPr>
              <a:t>Monet yritykset laajentavat Espanjaan ja Latinalaiseen Amerikkaan </a:t>
            </a:r>
          </a:p>
          <a:p>
            <a:r>
              <a:rPr lang="fi-FI" sz="2000" dirty="0">
                <a:solidFill>
                  <a:srgbClr val="262626"/>
                </a:solidFill>
                <a:ea typeface="+mn-lt"/>
                <a:cs typeface="Arial"/>
              </a:rPr>
              <a:t>(esim. Metsä ja Huhtamäki). </a:t>
            </a:r>
            <a:endParaRPr lang="fi-FI" sz="2000" dirty="0"/>
          </a:p>
          <a:p>
            <a:pPr>
              <a:buFont typeface="Arial"/>
              <a:buChar char="•"/>
            </a:pPr>
            <a:endParaRPr lang="fi-FI" sz="2400">
              <a:solidFill>
                <a:srgbClr val="262626"/>
              </a:solidFill>
              <a:cs typeface="Arial"/>
            </a:endParaRPr>
          </a:p>
          <a:p>
            <a:pPr marL="228600" indent="-228600">
              <a:buFont typeface=""/>
              <a:buChar char="•"/>
            </a:pPr>
            <a:endParaRPr lang="fi-FI" sz="2400">
              <a:solidFill>
                <a:srgbClr val="262626"/>
              </a:solidFill>
              <a:cs typeface="Arial"/>
            </a:endParaRPr>
          </a:p>
        </p:txBody>
      </p:sp>
      <p:pic>
        <p:nvPicPr>
          <p:cNvPr id="9" name="Kuva 8" descr="Póster con la obra «Me encanta tenerife Corazón, Amor, Amor, Tenerife,  Vacaciones, Dream Beach, Regalo, Sol, Palmeras, Islas Canarias, Islas  Canarias» de dm4design | Redbubble">
            <a:extLst>
              <a:ext uri="{FF2B5EF4-FFF2-40B4-BE49-F238E27FC236}">
                <a16:creationId xmlns:a16="http://schemas.microsoft.com/office/drawing/2014/main" id="{0621E856-9FD3-4FD1-37D3-8164A2C45A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4429" y="3907971"/>
            <a:ext cx="1894115" cy="1915886"/>
          </a:xfrm>
          <a:prstGeom prst="rect">
            <a:avLst/>
          </a:prstGeom>
        </p:spPr>
      </p:pic>
      <p:pic>
        <p:nvPicPr>
          <p:cNvPr id="10" name="Kuva 9" descr="Kuva, joka sisältää kohteen teksti, kartta&#10;&#10;Tekoälyn luoma sisältö voi olla virheellistä.">
            <a:extLst>
              <a:ext uri="{FF2B5EF4-FFF2-40B4-BE49-F238E27FC236}">
                <a16:creationId xmlns:a16="http://schemas.microsoft.com/office/drawing/2014/main" id="{3F7C5804-926E-8460-6DF9-A00A5E41D9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7640" y="3903683"/>
            <a:ext cx="2402023" cy="2864263"/>
          </a:xfrm>
          <a:prstGeom prst="rect">
            <a:avLst/>
          </a:prstGeom>
        </p:spPr>
      </p:pic>
      <p:pic>
        <p:nvPicPr>
          <p:cNvPr id="11" name="Kuva 10" descr="Kuva, joka sisältää kohteen teksti, kartta, Fontti, atlas&#10;&#10;Tekoälyn luoma sisältö voi olla virheellistä.">
            <a:extLst>
              <a:ext uri="{FF2B5EF4-FFF2-40B4-BE49-F238E27FC236}">
                <a16:creationId xmlns:a16="http://schemas.microsoft.com/office/drawing/2014/main" id="{8D5E55E1-CBDF-15FD-1AB2-556EC6CFFB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5938" y="3904818"/>
            <a:ext cx="2524125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32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1331CF-F4EE-40ED-F6B5-8F51703901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Amor España icono de la bandera del corazón | Foto Premium">
            <a:extLst>
              <a:ext uri="{FF2B5EF4-FFF2-40B4-BE49-F238E27FC236}">
                <a16:creationId xmlns:a16="http://schemas.microsoft.com/office/drawing/2014/main" id="{37674F7B-B25D-3651-8ED3-93D6810BC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1937" y="3263047"/>
            <a:ext cx="2159330" cy="2370503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70E0F35F-8BE8-72B5-4BC9-0728C41C40CD}"/>
              </a:ext>
            </a:extLst>
          </p:cNvPr>
          <p:cNvSpPr>
            <a:spLocks noGrp="1"/>
          </p:cNvSpPr>
          <p:nvPr/>
        </p:nvSpPr>
        <p:spPr>
          <a:xfrm>
            <a:off x="-2687780" y="173950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defPPr>
              <a:defRPr lang="fi-FI"/>
            </a:defPPr>
            <a:lvl1pPr marL="0"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>
                <a:cs typeface="Calibri Light"/>
              </a:rPr>
              <a:t>Opiskelu</a:t>
            </a:r>
            <a:endParaRPr lang="fi-FI" dirty="0"/>
          </a:p>
        </p:txBody>
      </p:sp>
      <p:sp>
        <p:nvSpPr>
          <p:cNvPr id="4" name="Tekstiruutu 4">
            <a:extLst>
              <a:ext uri="{FF2B5EF4-FFF2-40B4-BE49-F238E27FC236}">
                <a16:creationId xmlns:a16="http://schemas.microsoft.com/office/drawing/2014/main" id="{B0668C6D-000C-1995-5618-67CFB4BF109B}"/>
              </a:ext>
            </a:extLst>
          </p:cNvPr>
          <p:cNvSpPr txBox="1"/>
          <p:nvPr/>
        </p:nvSpPr>
        <p:spPr>
          <a:xfrm>
            <a:off x="512606" y="1479188"/>
            <a:ext cx="8143453" cy="267765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/>
              <a:buChar char="•"/>
            </a:pPr>
            <a:r>
              <a:rPr lang="fi-FI" sz="2400" dirty="0">
                <a:solidFill>
                  <a:srgbClr val="262626"/>
                </a:solidFill>
                <a:cs typeface="Arial"/>
              </a:rPr>
              <a:t>Suosittu maa vaihto-opiskeluun:</a:t>
            </a:r>
            <a:endParaRPr lang="fi-FI" sz="2400" dirty="0">
              <a:solidFill>
                <a:srgbClr val="000000"/>
              </a:solidFill>
              <a:cs typeface="Arial"/>
            </a:endParaRPr>
          </a:p>
          <a:p>
            <a:pPr marL="800100" lvl="1" indent="-342900">
              <a:buFont typeface="Courier New"/>
              <a:buChar char="o"/>
            </a:pPr>
            <a:r>
              <a:rPr lang="fi-FI" sz="2400" dirty="0">
                <a:solidFill>
                  <a:srgbClr val="262626"/>
                </a:solidFill>
                <a:cs typeface="Arial"/>
                <a:hlinkClick r:id="rId3"/>
              </a:rPr>
              <a:t>OPH:Tilastoja korkeakouluopiskelijoiden ulkomaanjaksoista</a:t>
            </a:r>
            <a:r>
              <a:rPr lang="fi-FI" sz="2400" dirty="0">
                <a:solidFill>
                  <a:srgbClr val="262626"/>
                </a:solidFill>
                <a:cs typeface="Arial"/>
              </a:rPr>
              <a:t> </a:t>
            </a:r>
            <a:r>
              <a:rPr lang="fi-FI" sz="2400" i="1" dirty="0">
                <a:solidFill>
                  <a:srgbClr val="262626"/>
                </a:solidFill>
                <a:cs typeface="Arial"/>
              </a:rPr>
              <a:t>Espanjalla toinen sija vuosina 2022 ja 2023</a:t>
            </a:r>
          </a:p>
          <a:p>
            <a:pPr marL="800100" lvl="1" indent="-342900">
              <a:buFont typeface="Courier New"/>
              <a:buChar char="o"/>
            </a:pPr>
            <a:r>
              <a:rPr lang="fi-FI" sz="2400" dirty="0">
                <a:solidFill>
                  <a:srgbClr val="262626"/>
                </a:solidFill>
                <a:cs typeface="Arial"/>
              </a:rPr>
              <a:t>Mainittu kärkikahinoissa, kun katsotaan mistä maista tulee opiskelijoita Suomeen vaihtoon</a:t>
            </a:r>
          </a:p>
          <a:p>
            <a:pPr marL="342900" indent="-342900">
              <a:buFont typeface="Arial"/>
              <a:buChar char="•"/>
            </a:pPr>
            <a:r>
              <a:rPr lang="fi-FI" sz="2400" dirty="0">
                <a:solidFill>
                  <a:srgbClr val="262626"/>
                </a:solidFill>
                <a:cs typeface="Arial"/>
              </a:rPr>
              <a:t>Espanjankielisiä </a:t>
            </a:r>
            <a:r>
              <a:rPr lang="fi-FI" sz="2400" dirty="0" err="1">
                <a:solidFill>
                  <a:srgbClr val="262626"/>
                </a:solidFill>
                <a:cs typeface="Arial"/>
              </a:rPr>
              <a:t>vaihtareita</a:t>
            </a:r>
            <a:r>
              <a:rPr lang="fi-FI" sz="2400" dirty="0">
                <a:solidFill>
                  <a:srgbClr val="262626"/>
                </a:solidFill>
                <a:cs typeface="Arial"/>
              </a:rPr>
              <a:t> ollut lähiaikoina myös Lahtelaisissa perheissä</a:t>
            </a:r>
          </a:p>
        </p:txBody>
      </p:sp>
      <p:pic>
        <p:nvPicPr>
          <p:cNvPr id="6" name="Kuva 5" descr="Kuva, joka sisältää kohteen teksti, Fontti, Grafiikka, logo&#10;&#10;Tekoälyn luoma sisältö voi olla virheellistä.">
            <a:extLst>
              <a:ext uri="{FF2B5EF4-FFF2-40B4-BE49-F238E27FC236}">
                <a16:creationId xmlns:a16="http://schemas.microsoft.com/office/drawing/2014/main" id="{13784AEF-E2A3-F1D4-82C0-0347E39CC3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091" y="4653771"/>
            <a:ext cx="4641273" cy="194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796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7245D7-8BA7-1D55-D9FA-20B089C038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Aventureros | Sanoma Pro">
            <a:extLst>
              <a:ext uri="{FF2B5EF4-FFF2-40B4-BE49-F238E27FC236}">
                <a16:creationId xmlns:a16="http://schemas.microsoft.com/office/drawing/2014/main" id="{F5804708-85BF-5896-24A4-0B326734EC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14" y="4837611"/>
            <a:ext cx="3048000" cy="2059577"/>
          </a:xfrm>
          <a:prstGeom prst="rect">
            <a:avLst/>
          </a:prstGeom>
        </p:spPr>
      </p:pic>
      <p:pic>
        <p:nvPicPr>
          <p:cNvPr id="3" name="Kuva 2" descr="Amor España icono de la bandera del corazón | Foto Premium">
            <a:extLst>
              <a:ext uri="{FF2B5EF4-FFF2-40B4-BE49-F238E27FC236}">
                <a16:creationId xmlns:a16="http://schemas.microsoft.com/office/drawing/2014/main" id="{D048B976-0384-A33F-6AC2-31827AC96D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5366" y="3306590"/>
            <a:ext cx="2159330" cy="2370503"/>
          </a:xfrm>
          <a:prstGeom prst="rect">
            <a:avLst/>
          </a:prstGeom>
        </p:spPr>
      </p:pic>
      <p:sp>
        <p:nvSpPr>
          <p:cNvPr id="2" name="Sisällön paikkamerkki 2">
            <a:extLst>
              <a:ext uri="{FF2B5EF4-FFF2-40B4-BE49-F238E27FC236}">
                <a16:creationId xmlns:a16="http://schemas.microsoft.com/office/drawing/2014/main" id="{450BFE25-243E-46B4-8E8D-B34ED85D8794}"/>
              </a:ext>
            </a:extLst>
          </p:cNvPr>
          <p:cNvSpPr>
            <a:spLocks noGrp="1"/>
          </p:cNvSpPr>
          <p:nvPr/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SzPct val="114999"/>
            </a:pPr>
            <a:endParaRPr lang="fi-FI">
              <a:cs typeface="Calibri"/>
            </a:endParaRPr>
          </a:p>
          <a:p>
            <a:pPr marL="0" indent="0">
              <a:buSzPct val="114999"/>
              <a:buNone/>
            </a:pPr>
            <a:endParaRPr lang="fi-FI">
              <a:cs typeface="Calibri"/>
            </a:endParaRPr>
          </a:p>
          <a:p>
            <a:pPr>
              <a:buSzPct val="114999"/>
            </a:pPr>
            <a:endParaRPr lang="fi-FI">
              <a:cs typeface="Calibri"/>
            </a:endParaRPr>
          </a:p>
          <a:p>
            <a:pPr>
              <a:buSzPct val="114999"/>
            </a:pPr>
            <a:endParaRPr lang="fi-FI">
              <a:cs typeface="Calibri"/>
            </a:endParaRPr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4A195E66-FDBB-A440-AC7C-67D356D0E215}"/>
              </a:ext>
            </a:extLst>
          </p:cNvPr>
          <p:cNvSpPr>
            <a:spLocks noGrp="1"/>
          </p:cNvSpPr>
          <p:nvPr/>
        </p:nvSpPr>
        <p:spPr>
          <a:xfrm>
            <a:off x="-2075871" y="236626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defPPr>
              <a:defRPr lang="fi-FI"/>
            </a:defPPr>
            <a:lvl1pPr marL="0"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>
                <a:cs typeface="Calibri Light"/>
              </a:rPr>
              <a:t>Yhteenveto, espanja</a:t>
            </a:r>
            <a:endParaRPr lang="fi-FI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2BD95BE6-D742-F982-24C9-725F13C75A8D}"/>
              </a:ext>
            </a:extLst>
          </p:cNvPr>
          <p:cNvSpPr txBox="1"/>
          <p:nvPr/>
        </p:nvSpPr>
        <p:spPr>
          <a:xfrm>
            <a:off x="477969" y="1538565"/>
            <a:ext cx="9935382" cy="452431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Font typeface=""/>
              <a:buChar char="•"/>
            </a:pPr>
            <a:r>
              <a:rPr lang="fi-FI" sz="2400" b="1" dirty="0">
                <a:solidFill>
                  <a:srgbClr val="262626"/>
                </a:solidFill>
                <a:cs typeface="Arial"/>
              </a:rPr>
              <a:t>Suosittu </a:t>
            </a:r>
            <a:r>
              <a:rPr lang="fi-FI" sz="2400" dirty="0">
                <a:solidFill>
                  <a:srgbClr val="262626"/>
                </a:solidFill>
                <a:cs typeface="Arial"/>
              </a:rPr>
              <a:t>ja </a:t>
            </a:r>
            <a:r>
              <a:rPr lang="fi-FI" sz="2400" b="1" dirty="0">
                <a:solidFill>
                  <a:srgbClr val="262626"/>
                </a:solidFill>
                <a:cs typeface="Arial"/>
              </a:rPr>
              <a:t>tärkeä </a:t>
            </a:r>
            <a:r>
              <a:rPr lang="fi-FI" sz="2400" dirty="0">
                <a:solidFill>
                  <a:srgbClr val="262626"/>
                </a:solidFill>
                <a:cs typeface="Arial"/>
              </a:rPr>
              <a:t>maailmanlaajuisesti ja paikallisesti</a:t>
            </a:r>
            <a:endParaRPr lang="fi-FI" dirty="0">
              <a:solidFill>
                <a:srgbClr val="000000"/>
              </a:solidFill>
              <a:cs typeface="Arial"/>
            </a:endParaRPr>
          </a:p>
          <a:p>
            <a:pPr marL="685800" lvl="1" indent="-228600">
              <a:buFont typeface=""/>
              <a:buChar char="•"/>
            </a:pPr>
            <a:r>
              <a:rPr lang="fi-FI" sz="2400" b="1" dirty="0">
                <a:solidFill>
                  <a:srgbClr val="262626"/>
                </a:solidFill>
                <a:cs typeface="Arial"/>
              </a:rPr>
              <a:t>Hyödyllinen nyt ja tulevaisuudessa</a:t>
            </a:r>
          </a:p>
          <a:p>
            <a:pPr marL="685800" lvl="1" indent="-228600">
              <a:buFont typeface=""/>
              <a:buChar char="•"/>
            </a:pPr>
            <a:r>
              <a:rPr lang="fi-FI" sz="2400" dirty="0">
                <a:solidFill>
                  <a:srgbClr val="262626"/>
                </a:solidFill>
                <a:cs typeface="Arial"/>
              </a:rPr>
              <a:t>Yleinen valinta Lahdessa ja muualla Suomessa (esim. koulunvaihtotilanteessa uusi ryhmä löytyy)</a:t>
            </a:r>
          </a:p>
          <a:p>
            <a:pPr marL="228600" indent="-228600">
              <a:buFont typeface=""/>
              <a:buChar char="•"/>
            </a:pPr>
            <a:r>
              <a:rPr lang="fi-FI" sz="2400" dirty="0">
                <a:solidFill>
                  <a:srgbClr val="262626"/>
                </a:solidFill>
                <a:cs typeface="Arial"/>
              </a:rPr>
              <a:t>Kiva ja helppo aloitus. Kielioppikaan ei ole verrattain monimutkaista.</a:t>
            </a:r>
          </a:p>
          <a:p>
            <a:pPr marL="228600" indent="-228600">
              <a:buFont typeface=""/>
              <a:buChar char="•"/>
            </a:pPr>
            <a:r>
              <a:rPr lang="fi-FI" sz="2400" dirty="0">
                <a:solidFill>
                  <a:srgbClr val="262626"/>
                </a:solidFill>
                <a:cs typeface="Arial"/>
              </a:rPr>
              <a:t>Uusi kirja </a:t>
            </a:r>
            <a:r>
              <a:rPr lang="fi-FI" sz="2400" i="1" dirty="0" err="1">
                <a:solidFill>
                  <a:srgbClr val="262626"/>
                </a:solidFill>
                <a:cs typeface="Arial"/>
              </a:rPr>
              <a:t>Aventureros</a:t>
            </a:r>
            <a:endParaRPr lang="fi-FI" sz="2400" i="1" dirty="0">
              <a:solidFill>
                <a:srgbClr val="262626"/>
              </a:solidFill>
              <a:cs typeface="Arial"/>
            </a:endParaRPr>
          </a:p>
          <a:p>
            <a:pPr marL="228600" indent="-228600">
              <a:buFont typeface=""/>
              <a:buChar char="•"/>
            </a:pPr>
            <a:r>
              <a:rPr lang="fi-FI" sz="2400" dirty="0">
                <a:solidFill>
                  <a:srgbClr val="262626"/>
                </a:solidFill>
                <a:cs typeface="Arial"/>
              </a:rPr>
              <a:t>Englannin osaaminen hyödyttää, ja oppilas saa apuja englannin opiskeluun espanjan kielestä</a:t>
            </a:r>
            <a:endParaRPr lang="fi-FI" dirty="0">
              <a:solidFill>
                <a:srgbClr val="000000"/>
              </a:solidFill>
              <a:cs typeface="Arial"/>
            </a:endParaRPr>
          </a:p>
          <a:p>
            <a:pPr marL="228600" indent="-228600">
              <a:buFont typeface=""/>
              <a:buChar char="•"/>
            </a:pPr>
            <a:endParaRPr lang="fi-FI" sz="2400">
              <a:solidFill>
                <a:srgbClr val="262626"/>
              </a:solidFill>
              <a:cs typeface="Arial"/>
            </a:endParaRPr>
          </a:p>
          <a:p>
            <a:pPr marL="228600" indent="-228600">
              <a:buFont typeface=""/>
              <a:buChar char="•"/>
            </a:pPr>
            <a:endParaRPr lang="fi-FI" sz="2400">
              <a:solidFill>
                <a:srgbClr val="262626"/>
              </a:solidFill>
              <a:cs typeface="Arial"/>
            </a:endParaRPr>
          </a:p>
          <a:p>
            <a:pPr marL="685800" lvl="1" indent="-228600">
              <a:buFont typeface=""/>
              <a:buChar char="•"/>
            </a:pPr>
            <a:endParaRPr lang="fi-FI" sz="2400">
              <a:solidFill>
                <a:srgbClr val="262626"/>
              </a:solidFill>
              <a:cs typeface="Arial"/>
            </a:endParaRPr>
          </a:p>
        </p:txBody>
      </p:sp>
      <p:pic>
        <p:nvPicPr>
          <p:cNvPr id="8" name="Kuva 7" descr="Kevään 2025 tilaisuudet | Sanoma Pro">
            <a:extLst>
              <a:ext uri="{FF2B5EF4-FFF2-40B4-BE49-F238E27FC236}">
                <a16:creationId xmlns:a16="http://schemas.microsoft.com/office/drawing/2014/main" id="{94417F26-F1BD-1D1E-0E18-1EB5A38908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9114" y="5044440"/>
            <a:ext cx="2743200" cy="1645920"/>
          </a:xfrm>
          <a:prstGeom prst="rect">
            <a:avLst/>
          </a:prstGeom>
        </p:spPr>
      </p:pic>
      <p:pic>
        <p:nvPicPr>
          <p:cNvPr id="9" name="Kuva 8" descr="Vamos a la playa. Let s go to the beach in Spanish. Brush hand lettering. Great for beach tote bags, swimwear, holiday clothes, and more. - 60004467">
            <a:extLst>
              <a:ext uri="{FF2B5EF4-FFF2-40B4-BE49-F238E27FC236}">
                <a16:creationId xmlns:a16="http://schemas.microsoft.com/office/drawing/2014/main" id="{C49A6D81-3D0B-96CF-B161-58C9420066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6657" y="239486"/>
            <a:ext cx="1992086" cy="199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4676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0</TotalTime>
  <Words>1</Words>
  <Application>Microsoft Office PowerPoint</Application>
  <PresentationFormat>Laajakuva</PresentationFormat>
  <Paragraphs>1</Paragraphs>
  <Slides>10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1" baseType="lpstr">
      <vt:lpstr>Wood Type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161</cp:revision>
  <dcterms:created xsi:type="dcterms:W3CDTF">2025-01-31T09:12:09Z</dcterms:created>
  <dcterms:modified xsi:type="dcterms:W3CDTF">2025-02-06T07:46:45Z</dcterms:modified>
</cp:coreProperties>
</file>